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12" r:id="rId2"/>
    <p:sldId id="256" r:id="rId3"/>
    <p:sldId id="257" r:id="rId4"/>
    <p:sldId id="261" r:id="rId5"/>
    <p:sldId id="262" r:id="rId6"/>
    <p:sldId id="298" r:id="rId7"/>
    <p:sldId id="297" r:id="rId8"/>
    <p:sldId id="296" r:id="rId9"/>
    <p:sldId id="263" r:id="rId10"/>
    <p:sldId id="303" r:id="rId11"/>
    <p:sldId id="302" r:id="rId12"/>
    <p:sldId id="301" r:id="rId13"/>
    <p:sldId id="300" r:id="rId14"/>
    <p:sldId id="304" r:id="rId15"/>
    <p:sldId id="299" r:id="rId16"/>
    <p:sldId id="264" r:id="rId17"/>
    <p:sldId id="305" r:id="rId18"/>
    <p:sldId id="265" r:id="rId19"/>
    <p:sldId id="266" r:id="rId20"/>
    <p:sldId id="26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autoAdjust="0"/>
    <p:restoredTop sz="94660"/>
  </p:normalViewPr>
  <p:slideViewPr>
    <p:cSldViewPr snapToGrid="0">
      <p:cViewPr varScale="1">
        <p:scale>
          <a:sx n="115" d="100"/>
          <a:sy n="115"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6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91402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06017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378792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35498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478468-585F-461A-B9EB-884E05922CE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92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193568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517388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0473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413480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AC529CD-E3CD-46C4-90B5-48B2A1FDEC47}" type="datetimeFigureOut">
              <a:rPr lang="zh-CN" altLang="en-US" smtClean="0"/>
              <a:t>2020/9/15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86611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7AC529CD-E3CD-46C4-90B5-48B2A1FDEC47}" type="datetimeFigureOut">
              <a:rPr lang="zh-CN" altLang="en-US" smtClean="0"/>
              <a:t>2020/9/15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478468-585F-461A-B9EB-884E05922CEE}" type="slidenum">
              <a:rPr lang="zh-CN" altLang="en-US" smtClean="0"/>
              <a:t>‹#›</a:t>
            </a:fld>
            <a:endParaRPr lang="zh-CN" altLang="en-US"/>
          </a:p>
        </p:txBody>
      </p:sp>
    </p:spTree>
    <p:extLst>
      <p:ext uri="{BB962C8B-B14F-4D97-AF65-F5344CB8AC3E}">
        <p14:creationId xmlns:p14="http://schemas.microsoft.com/office/powerpoint/2010/main" val="79823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AC529CD-E3CD-46C4-90B5-48B2A1FDEC47}" type="datetimeFigureOut">
              <a:rPr lang="zh-CN" altLang="en-US" smtClean="0"/>
              <a:t>2020/9/15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C478468-585F-461A-B9EB-884E05922CEE}"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35743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79" y="758952"/>
            <a:ext cx="10777563" cy="3566160"/>
          </a:xfrm>
        </p:spPr>
        <p:txBody>
          <a:bodyPr>
            <a:normAutofit/>
          </a:bodyPr>
          <a:lstStyle/>
          <a:p>
            <a:pPr algn="ctr"/>
            <a:r>
              <a:rPr lang="zh-CN" altLang="en-US" sz="6000" dirty="0" smtClean="0"/>
              <a:t>第</a:t>
            </a:r>
            <a:r>
              <a:rPr lang="en-US" altLang="zh-CN" sz="6000" dirty="0" smtClean="0"/>
              <a:t>4</a:t>
            </a:r>
            <a:r>
              <a:rPr lang="zh-CN" altLang="en-US" sz="6000" dirty="0" smtClean="0"/>
              <a:t>章</a:t>
            </a:r>
            <a:r>
              <a:rPr lang="en-US" altLang="zh-CN" sz="6000" dirty="0" smtClean="0"/>
              <a:t/>
            </a:r>
            <a:br>
              <a:rPr lang="en-US" altLang="zh-CN" sz="6000" dirty="0" smtClean="0"/>
            </a:br>
            <a:r>
              <a:rPr lang="en-US" altLang="zh-CN" sz="6000" dirty="0" smtClean="0"/>
              <a:t/>
            </a:r>
            <a:br>
              <a:rPr lang="en-US" altLang="zh-CN" sz="6000" dirty="0" smtClean="0"/>
            </a:br>
            <a:r>
              <a:rPr lang="zh-CN" altLang="en-US" sz="6000" dirty="0" smtClean="0"/>
              <a:t>数据处理技术概述</a:t>
            </a:r>
            <a:endParaRPr lang="zh-CN" altLang="en-US" sz="6000" dirty="0"/>
          </a:p>
        </p:txBody>
      </p:sp>
    </p:spTree>
    <p:extLst>
      <p:ext uri="{BB962C8B-B14F-4D97-AF65-F5344CB8AC3E}">
        <p14:creationId xmlns:p14="http://schemas.microsoft.com/office/powerpoint/2010/main" val="276333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4.2.4 </a:t>
            </a:r>
            <a:r>
              <a:rPr lang="en-US" altLang="zh-CN" sz="2800" b="1" dirty="0" smtClean="0">
                <a:latin typeface="黑体" panose="02010609060101010101" pitchFamily="49" charset="-122"/>
                <a:ea typeface="黑体" panose="02010609060101010101" pitchFamily="49" charset="-122"/>
              </a:rPr>
              <a:t> </a:t>
            </a:r>
            <a:r>
              <a:rPr lang="zh-CN" altLang="zh-CN" sz="2800" b="1" dirty="0" smtClean="0">
                <a:latin typeface="黑体" panose="02010609060101010101" pitchFamily="49" charset="-122"/>
                <a:ea typeface="黑体" panose="02010609060101010101" pitchFamily="49" charset="-122"/>
              </a:rPr>
              <a:t>数据库</a:t>
            </a:r>
            <a:r>
              <a:rPr lang="zh-CN" altLang="zh-CN" sz="2800" b="1" dirty="0">
                <a:latin typeface="黑体" panose="02010609060101010101" pitchFamily="49" charset="-122"/>
                <a:ea typeface="黑体" panose="02010609060101010101" pitchFamily="49" charset="-122"/>
              </a:rPr>
              <a:t>设计</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marL="201168" lvl="1" indent="0">
              <a:buNone/>
            </a:pPr>
            <a:r>
              <a:rPr lang="en-US" altLang="zh-CN" sz="1600" b="1" dirty="0"/>
              <a:t>1</a:t>
            </a:r>
            <a:r>
              <a:rPr lang="zh-CN" altLang="en-US" sz="1600" b="1" dirty="0"/>
              <a:t>．数据库设计概述</a:t>
            </a:r>
          </a:p>
          <a:p>
            <a:pPr marL="201168" lvl="1" indent="0">
              <a:buNone/>
            </a:pPr>
            <a:r>
              <a:rPr lang="zh-CN" altLang="en-US" sz="1600" dirty="0"/>
              <a:t>（</a:t>
            </a:r>
            <a:r>
              <a:rPr lang="en-US" altLang="zh-CN" sz="1600" dirty="0"/>
              <a:t>1</a:t>
            </a:r>
            <a:r>
              <a:rPr lang="zh-CN" altLang="en-US" sz="1600" dirty="0"/>
              <a:t>）数据库设计任务。</a:t>
            </a:r>
          </a:p>
          <a:p>
            <a:pPr marL="201168" lvl="1" indent="0">
              <a:buNone/>
            </a:pPr>
            <a:r>
              <a:rPr lang="zh-CN" altLang="en-US" sz="1600" dirty="0"/>
              <a:t>（</a:t>
            </a:r>
            <a:r>
              <a:rPr lang="en-US" altLang="zh-CN" sz="1600" dirty="0"/>
              <a:t>2</a:t>
            </a:r>
            <a:r>
              <a:rPr lang="zh-CN" altLang="en-US" sz="1600" dirty="0"/>
              <a:t>）数据库设计的阶段。</a:t>
            </a:r>
          </a:p>
          <a:p>
            <a:pPr marL="201168" lvl="1" indent="0">
              <a:buNone/>
            </a:pPr>
            <a:r>
              <a:rPr lang="en-US" altLang="zh-CN" sz="1600" b="1" dirty="0"/>
              <a:t>2</a:t>
            </a:r>
            <a:r>
              <a:rPr lang="zh-CN" altLang="en-US" sz="1600" b="1" dirty="0"/>
              <a:t>．需求分析</a:t>
            </a:r>
          </a:p>
          <a:p>
            <a:pPr marL="201168" lvl="1" indent="0">
              <a:buNone/>
            </a:pPr>
            <a:r>
              <a:rPr lang="zh-CN" altLang="en-US" sz="1600" dirty="0" smtClean="0"/>
              <a:t>（</a:t>
            </a:r>
            <a:r>
              <a:rPr lang="en-US" altLang="zh-CN" sz="1600" dirty="0"/>
              <a:t>1</a:t>
            </a:r>
            <a:r>
              <a:rPr lang="zh-CN" altLang="en-US" sz="1600" dirty="0"/>
              <a:t>）需求分析的内容和方法。</a:t>
            </a:r>
          </a:p>
          <a:p>
            <a:pPr marL="201168" lvl="1" indent="0">
              <a:buNone/>
            </a:pPr>
            <a:r>
              <a:rPr lang="zh-CN" altLang="en-US" sz="1600" dirty="0"/>
              <a:t>（</a:t>
            </a:r>
            <a:r>
              <a:rPr lang="en-US" altLang="zh-CN" sz="1600" dirty="0"/>
              <a:t>2</a:t>
            </a:r>
            <a:r>
              <a:rPr lang="zh-CN" altLang="en-US" sz="1600" dirty="0"/>
              <a:t>）用户要求的描述和分析。</a:t>
            </a:r>
          </a:p>
          <a:p>
            <a:pPr marL="201168" lvl="1" indent="0">
              <a:buNone/>
            </a:pPr>
            <a:r>
              <a:rPr lang="en-US" altLang="zh-CN" sz="1600" b="1" dirty="0"/>
              <a:t>3</a:t>
            </a:r>
            <a:r>
              <a:rPr lang="zh-CN" altLang="en-US" sz="1600" b="1" dirty="0"/>
              <a:t>．概念设计</a:t>
            </a:r>
          </a:p>
          <a:p>
            <a:pPr marL="201168" lvl="1" indent="0">
              <a:buNone/>
            </a:pPr>
            <a:r>
              <a:rPr lang="en-US" altLang="zh-CN" sz="1600" b="1" dirty="0"/>
              <a:t>4</a:t>
            </a:r>
            <a:r>
              <a:rPr lang="zh-CN" altLang="en-US" sz="1600" b="1" dirty="0"/>
              <a:t>．逻辑设计</a:t>
            </a:r>
          </a:p>
          <a:p>
            <a:pPr marL="201168" lvl="1" indent="0">
              <a:buNone/>
            </a:pPr>
            <a:r>
              <a:rPr lang="en-US" altLang="zh-CN" sz="1600" b="1" dirty="0"/>
              <a:t>5</a:t>
            </a:r>
            <a:r>
              <a:rPr lang="zh-CN" altLang="en-US" sz="1600" b="1" dirty="0"/>
              <a:t>．物理设计</a:t>
            </a:r>
          </a:p>
          <a:p>
            <a:pPr marL="201168" lvl="1" indent="0">
              <a:buNone/>
            </a:pPr>
            <a:endParaRPr lang="zh-CN" altLang="en-US" sz="1600" dirty="0"/>
          </a:p>
        </p:txBody>
      </p:sp>
    </p:spTree>
    <p:extLst>
      <p:ext uri="{BB962C8B-B14F-4D97-AF65-F5344CB8AC3E}">
        <p14:creationId xmlns:p14="http://schemas.microsoft.com/office/powerpoint/2010/main" val="393943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kern="2200" dirty="0">
                <a:latin typeface="黑体" panose="02010609060101010101" pitchFamily="49" charset="-122"/>
                <a:ea typeface="黑体" panose="02010609060101010101" pitchFamily="49" charset="-122"/>
              </a:rPr>
              <a:t>4.2.5 </a:t>
            </a:r>
            <a:r>
              <a:rPr lang="en-US" altLang="zh-CN" sz="2800" b="1" kern="2200" dirty="0" smtClean="0">
                <a:latin typeface="黑体" panose="02010609060101010101" pitchFamily="49" charset="-122"/>
                <a:ea typeface="黑体" panose="02010609060101010101" pitchFamily="49" charset="-122"/>
              </a:rPr>
              <a:t> </a:t>
            </a:r>
            <a:r>
              <a:rPr lang="zh-CN" altLang="en-US" sz="2800" b="1" kern="2200" dirty="0" smtClean="0">
                <a:latin typeface="黑体" panose="02010609060101010101" pitchFamily="49" charset="-122"/>
                <a:ea typeface="黑体" panose="02010609060101010101" pitchFamily="49" charset="-122"/>
              </a:rPr>
              <a:t>数据库系统</a:t>
            </a:r>
            <a:endParaRPr lang="zh-CN" altLang="en-US"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802276" cy="4641564"/>
          </a:xfrm>
        </p:spPr>
        <p:txBody>
          <a:bodyPr>
            <a:normAutofit/>
          </a:bodyPr>
          <a:lstStyle/>
          <a:p>
            <a:r>
              <a:rPr lang="en-US" altLang="zh-CN" sz="1800" b="1" dirty="0"/>
              <a:t>1</a:t>
            </a:r>
            <a:r>
              <a:rPr lang="zh-CN" altLang="en-US" sz="1800" b="1" dirty="0"/>
              <a:t>．数据库系统的构成</a:t>
            </a:r>
          </a:p>
          <a:p>
            <a:r>
              <a:rPr lang="zh-CN" altLang="en-US" sz="1800" dirty="0" smtClean="0"/>
              <a:t>（</a:t>
            </a:r>
            <a:r>
              <a:rPr lang="en-US" altLang="zh-CN" sz="1800" dirty="0"/>
              <a:t>1</a:t>
            </a:r>
            <a:r>
              <a:rPr lang="zh-CN" altLang="en-US" sz="1800" dirty="0"/>
              <a:t>）硬件系统。</a:t>
            </a:r>
          </a:p>
          <a:p>
            <a:r>
              <a:rPr lang="zh-CN" altLang="en-US" sz="1800" dirty="0"/>
              <a:t>（</a:t>
            </a:r>
            <a:r>
              <a:rPr lang="en-US" altLang="zh-CN" sz="1800" dirty="0"/>
              <a:t>2</a:t>
            </a:r>
            <a:r>
              <a:rPr lang="zh-CN" altLang="en-US" sz="1800" dirty="0"/>
              <a:t>）软件系统。</a:t>
            </a:r>
          </a:p>
          <a:p>
            <a:r>
              <a:rPr lang="zh-CN" altLang="en-US" sz="1800" dirty="0"/>
              <a:t>（</a:t>
            </a:r>
            <a:r>
              <a:rPr lang="en-US" altLang="zh-CN" sz="1800" dirty="0"/>
              <a:t>3</a:t>
            </a:r>
            <a:r>
              <a:rPr lang="zh-CN" altLang="en-US" sz="1800" dirty="0"/>
              <a:t>）数据库应用系统。</a:t>
            </a:r>
          </a:p>
          <a:p>
            <a:r>
              <a:rPr lang="zh-CN" altLang="en-US" sz="1800" dirty="0"/>
              <a:t>（</a:t>
            </a:r>
            <a:r>
              <a:rPr lang="en-US" altLang="zh-CN" sz="1800" dirty="0"/>
              <a:t>4</a:t>
            </a:r>
            <a:r>
              <a:rPr lang="zh-CN" altLang="en-US" sz="1800" dirty="0"/>
              <a:t>）各类人员。</a:t>
            </a:r>
          </a:p>
          <a:p>
            <a:r>
              <a:rPr lang="en-US" altLang="zh-CN" sz="1800" b="1" dirty="0"/>
              <a:t>2</a:t>
            </a:r>
            <a:r>
              <a:rPr lang="zh-CN" altLang="en-US" sz="1800" b="1" dirty="0"/>
              <a:t>．数据库系统的结构</a:t>
            </a:r>
          </a:p>
          <a:p>
            <a:r>
              <a:rPr lang="zh-CN" altLang="en-US" sz="1800" dirty="0" smtClean="0"/>
              <a:t>（</a:t>
            </a:r>
            <a:r>
              <a:rPr lang="en-US" altLang="zh-CN" sz="1800" dirty="0"/>
              <a:t>1</a:t>
            </a:r>
            <a:r>
              <a:rPr lang="zh-CN" altLang="en-US" sz="1800" dirty="0"/>
              <a:t>）数据库系统的三级模式。</a:t>
            </a:r>
          </a:p>
          <a:p>
            <a:r>
              <a:rPr lang="zh-CN" altLang="en-US" sz="1800" dirty="0"/>
              <a:t>（</a:t>
            </a:r>
            <a:r>
              <a:rPr lang="en-US" altLang="zh-CN" sz="1800" dirty="0"/>
              <a:t>2</a:t>
            </a:r>
            <a:r>
              <a:rPr lang="zh-CN" altLang="en-US" sz="1800" dirty="0"/>
              <a:t>）数据库系统的二级映射。</a:t>
            </a:r>
          </a:p>
          <a:p>
            <a:endParaRPr lang="zh-CN" altLang="en-US" dirty="0"/>
          </a:p>
        </p:txBody>
      </p:sp>
    </p:spTree>
    <p:extLst>
      <p:ext uri="{BB962C8B-B14F-4D97-AF65-F5344CB8AC3E}">
        <p14:creationId xmlns:p14="http://schemas.microsoft.com/office/powerpoint/2010/main" val="204998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kern="2200" dirty="0">
                <a:latin typeface="黑体" panose="02010609060101010101" pitchFamily="49" charset="-122"/>
                <a:ea typeface="黑体" panose="02010609060101010101" pitchFamily="49" charset="-122"/>
              </a:rPr>
              <a:t>4.2.6  </a:t>
            </a:r>
            <a:r>
              <a:rPr lang="zh-CN" altLang="en-US" sz="2800" b="1" kern="2200" dirty="0">
                <a:latin typeface="黑体" panose="02010609060101010101" pitchFamily="49" charset="-122"/>
                <a:ea typeface="黑体" panose="02010609060101010101" pitchFamily="49" charset="-122"/>
              </a:rPr>
              <a:t>数据库管理系统</a:t>
            </a:r>
            <a:endParaRPr lang="zh-CN" altLang="en-US"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4"/>
            <a:ext cx="10058400" cy="4493282"/>
          </a:xfrm>
        </p:spPr>
        <p:txBody>
          <a:bodyPr>
            <a:normAutofit/>
          </a:bodyPr>
          <a:lstStyle/>
          <a:p>
            <a:r>
              <a:rPr lang="en-US" altLang="zh-CN" sz="1600" b="1" dirty="0">
                <a:latin typeface="Times New Roman" panose="02020603050405020304" pitchFamily="18" charset="0"/>
                <a:cs typeface="Times New Roman" panose="02020603050405020304" pitchFamily="18" charset="0"/>
              </a:rPr>
              <a:t>1</a:t>
            </a:r>
            <a:r>
              <a:rPr lang="zh-CN" altLang="en-US" sz="1600" b="1" dirty="0">
                <a:latin typeface="Times New Roman" panose="02020603050405020304" pitchFamily="18" charset="0"/>
                <a:cs typeface="Times New Roman" panose="02020603050405020304" pitchFamily="18" charset="0"/>
              </a:rPr>
              <a:t>．数据库管理系统的组成和功能</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）数据库管理系统的组成。</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）数据库管理系统的功能。</a:t>
            </a:r>
          </a:p>
          <a:p>
            <a:r>
              <a:rPr lang="en-US" altLang="zh-CN" sz="1600" b="1" dirty="0">
                <a:latin typeface="Times New Roman" panose="02020603050405020304" pitchFamily="18" charset="0"/>
                <a:cs typeface="Times New Roman" panose="02020603050405020304" pitchFamily="18" charset="0"/>
              </a:rPr>
              <a:t>2</a:t>
            </a:r>
            <a:r>
              <a:rPr lang="zh-CN" altLang="en-US" sz="1600" b="1" dirty="0">
                <a:latin typeface="Times New Roman" panose="02020603050405020304" pitchFamily="18" charset="0"/>
                <a:cs typeface="Times New Roman" panose="02020603050405020304" pitchFamily="18" charset="0"/>
              </a:rPr>
              <a:t>．数据库管理系统的层次结构</a:t>
            </a:r>
          </a:p>
          <a:p>
            <a:r>
              <a:rPr lang="zh-CN" altLang="en-US" sz="1600" dirty="0" smtClean="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）应用层</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）语言翻译处理层</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）数据存取层。</a:t>
            </a:r>
          </a:p>
          <a:p>
            <a:r>
              <a:rPr lang="zh-CN" altLang="en-US" sz="1600" dirty="0" smtClean="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4</a:t>
            </a:r>
            <a:r>
              <a:rPr lang="zh-CN" altLang="en-US" sz="1600" dirty="0">
                <a:latin typeface="Times New Roman" panose="02020603050405020304" pitchFamily="18" charset="0"/>
                <a:cs typeface="Times New Roman" panose="02020603050405020304" pitchFamily="18" charset="0"/>
              </a:rPr>
              <a:t>）数据存储层</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5</a:t>
            </a:r>
            <a:r>
              <a:rPr lang="zh-CN" altLang="en-US" sz="1600" dirty="0">
                <a:latin typeface="Times New Roman" panose="02020603050405020304" pitchFamily="18" charset="0"/>
                <a:cs typeface="Times New Roman" panose="02020603050405020304" pitchFamily="18" charset="0"/>
              </a:rPr>
              <a:t>）操作系统</a:t>
            </a:r>
            <a:r>
              <a:rPr lang="zh-CN" altLang="en-US" sz="1600" dirty="0" smtClean="0">
                <a:latin typeface="Times New Roman" panose="02020603050405020304" pitchFamily="18" charset="0"/>
                <a:cs typeface="Times New Roman" panose="02020603050405020304" pitchFamily="18" charset="0"/>
              </a:rPr>
              <a:t>。</a:t>
            </a:r>
            <a:endParaRPr lang="en-US" altLang="zh-CN" sz="1600" dirty="0" smtClean="0">
              <a:latin typeface="Times New Roman" panose="02020603050405020304" pitchFamily="18" charset="0"/>
              <a:cs typeface="Times New Roman" panose="02020603050405020304" pitchFamily="18" charset="0"/>
            </a:endParaRPr>
          </a:p>
          <a:p>
            <a:r>
              <a:rPr lang="en-US" altLang="zh-CN" sz="1600" b="1" dirty="0">
                <a:latin typeface="Times New Roman" panose="02020603050405020304" pitchFamily="18" charset="0"/>
                <a:cs typeface="Times New Roman" panose="02020603050405020304" pitchFamily="18" charset="0"/>
              </a:rPr>
              <a:t>3</a:t>
            </a:r>
            <a:r>
              <a:rPr lang="zh-CN" altLang="en-US" sz="1600" b="1" dirty="0">
                <a:latin typeface="Times New Roman" panose="02020603050405020304" pitchFamily="18" charset="0"/>
                <a:cs typeface="Times New Roman" panose="02020603050405020304" pitchFamily="18" charset="0"/>
              </a:rPr>
              <a:t>．常见的数据库管理系统</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Oracle</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Microsoft SQL Server</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Visual FoxPro</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4</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Microsoft Access</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5</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MySQL</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6</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DB2</a:t>
            </a:r>
            <a:r>
              <a:rPr lang="zh-CN" altLang="en-US" sz="1600" dirty="0">
                <a:latin typeface="Times New Roman" panose="02020603050405020304" pitchFamily="18" charset="0"/>
                <a:cs typeface="Times New Roman" panose="02020603050405020304" pitchFamily="18" charset="0"/>
              </a:rPr>
              <a:t>。</a:t>
            </a:r>
          </a:p>
          <a:p>
            <a:endParaRPr lang="zh-CN" altLang="en-US" sz="1600" dirty="0"/>
          </a:p>
        </p:txBody>
      </p:sp>
    </p:spTree>
    <p:extLst>
      <p:ext uri="{BB962C8B-B14F-4D97-AF65-F5344CB8AC3E}">
        <p14:creationId xmlns:p14="http://schemas.microsoft.com/office/powerpoint/2010/main" val="78483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147155" y="1845733"/>
            <a:ext cx="10727687" cy="4542709"/>
          </a:xfrm>
        </p:spPr>
        <p:txBody>
          <a:bodyPr>
            <a:normAutofit/>
          </a:bodyPr>
          <a:lstStyle/>
          <a:p>
            <a:pPr lvl="1"/>
            <a:r>
              <a:rPr lang="en-US" altLang="zh-CN" sz="1600" b="1" dirty="0">
                <a:latin typeface="+mn-ea"/>
              </a:rPr>
              <a:t>4</a:t>
            </a:r>
            <a:r>
              <a:rPr lang="zh-CN" altLang="en-US" sz="1600" b="1" dirty="0">
                <a:latin typeface="+mn-ea"/>
              </a:rPr>
              <a:t>．数据库管理系统的选择原则</a:t>
            </a:r>
          </a:p>
          <a:p>
            <a:pPr lvl="1"/>
            <a:r>
              <a:rPr lang="zh-CN" altLang="en-US" sz="1600" dirty="0" smtClean="0">
                <a:latin typeface="+mn-ea"/>
              </a:rPr>
              <a:t>（</a:t>
            </a:r>
            <a:r>
              <a:rPr lang="en-US" altLang="zh-CN" sz="1600" dirty="0">
                <a:latin typeface="+mn-ea"/>
              </a:rPr>
              <a:t>1</a:t>
            </a:r>
            <a:r>
              <a:rPr lang="zh-CN" altLang="en-US" sz="1600" dirty="0">
                <a:latin typeface="+mn-ea"/>
              </a:rPr>
              <a:t>）构造数据库的难易程度。</a:t>
            </a:r>
          </a:p>
          <a:p>
            <a:pPr lvl="1"/>
            <a:r>
              <a:rPr lang="zh-CN" altLang="en-US" sz="1600" dirty="0">
                <a:latin typeface="+mn-ea"/>
              </a:rPr>
              <a:t>（</a:t>
            </a:r>
            <a:r>
              <a:rPr lang="en-US" altLang="zh-CN" sz="1600" dirty="0">
                <a:latin typeface="+mn-ea"/>
              </a:rPr>
              <a:t>2</a:t>
            </a:r>
            <a:r>
              <a:rPr lang="zh-CN" altLang="en-US" sz="1600" dirty="0">
                <a:latin typeface="+mn-ea"/>
              </a:rPr>
              <a:t>）程序开发的难易程度。</a:t>
            </a:r>
          </a:p>
          <a:p>
            <a:pPr lvl="1"/>
            <a:r>
              <a:rPr lang="zh-CN" altLang="en-US" sz="1600" dirty="0">
                <a:latin typeface="+mn-ea"/>
              </a:rPr>
              <a:t>（</a:t>
            </a:r>
            <a:r>
              <a:rPr lang="en-US" altLang="zh-CN" sz="1600" dirty="0">
                <a:latin typeface="+mn-ea"/>
              </a:rPr>
              <a:t>3</a:t>
            </a:r>
            <a:r>
              <a:rPr lang="zh-CN" altLang="en-US" sz="1600" dirty="0">
                <a:latin typeface="+mn-ea"/>
              </a:rPr>
              <a:t>）数据库管理系统的性能分析。</a:t>
            </a:r>
          </a:p>
          <a:p>
            <a:pPr lvl="1"/>
            <a:r>
              <a:rPr lang="zh-CN" altLang="en-US" sz="1600" dirty="0">
                <a:latin typeface="+mn-ea"/>
              </a:rPr>
              <a:t>（</a:t>
            </a:r>
            <a:r>
              <a:rPr lang="en-US" altLang="zh-CN" sz="1600" dirty="0">
                <a:latin typeface="+mn-ea"/>
              </a:rPr>
              <a:t>4</a:t>
            </a:r>
            <a:r>
              <a:rPr lang="zh-CN" altLang="en-US" sz="1600" dirty="0">
                <a:latin typeface="+mn-ea"/>
              </a:rPr>
              <a:t>）对分布式应用的支持。</a:t>
            </a:r>
          </a:p>
          <a:p>
            <a:pPr lvl="1"/>
            <a:r>
              <a:rPr lang="zh-CN" altLang="en-US" sz="1600" dirty="0">
                <a:latin typeface="+mn-ea"/>
              </a:rPr>
              <a:t>（</a:t>
            </a:r>
            <a:r>
              <a:rPr lang="en-US" altLang="zh-CN" sz="1600" dirty="0">
                <a:latin typeface="+mn-ea"/>
              </a:rPr>
              <a:t>5</a:t>
            </a:r>
            <a:r>
              <a:rPr lang="zh-CN" altLang="en-US" sz="1600" dirty="0">
                <a:latin typeface="+mn-ea"/>
              </a:rPr>
              <a:t>）并行处理能力。</a:t>
            </a:r>
          </a:p>
          <a:p>
            <a:pPr lvl="1"/>
            <a:r>
              <a:rPr lang="zh-CN" altLang="en-US" sz="1600" dirty="0">
                <a:latin typeface="+mn-ea"/>
              </a:rPr>
              <a:t>（</a:t>
            </a:r>
            <a:r>
              <a:rPr lang="en-US" altLang="zh-CN" sz="1600" dirty="0">
                <a:latin typeface="+mn-ea"/>
              </a:rPr>
              <a:t>6</a:t>
            </a:r>
            <a:r>
              <a:rPr lang="zh-CN" altLang="en-US" sz="1600" dirty="0">
                <a:latin typeface="+mn-ea"/>
              </a:rPr>
              <a:t>）兼容性。</a:t>
            </a:r>
          </a:p>
          <a:p>
            <a:pPr lvl="1"/>
            <a:r>
              <a:rPr lang="zh-CN" altLang="en-US" sz="1600" dirty="0">
                <a:latin typeface="+mn-ea"/>
              </a:rPr>
              <a:t>（</a:t>
            </a:r>
            <a:r>
              <a:rPr lang="en-US" altLang="zh-CN" sz="1600" dirty="0">
                <a:latin typeface="+mn-ea"/>
              </a:rPr>
              <a:t>7</a:t>
            </a:r>
            <a:r>
              <a:rPr lang="zh-CN" altLang="en-US" sz="1600" dirty="0">
                <a:latin typeface="+mn-ea"/>
              </a:rPr>
              <a:t>）数据完整性约束。</a:t>
            </a:r>
          </a:p>
          <a:p>
            <a:pPr lvl="1"/>
            <a:r>
              <a:rPr lang="zh-CN" altLang="en-US" sz="1600" dirty="0">
                <a:latin typeface="+mn-ea"/>
              </a:rPr>
              <a:t>（</a:t>
            </a:r>
            <a:r>
              <a:rPr lang="en-US" altLang="zh-CN" sz="1600" dirty="0">
                <a:latin typeface="+mn-ea"/>
              </a:rPr>
              <a:t>8</a:t>
            </a:r>
            <a:r>
              <a:rPr lang="zh-CN" altLang="en-US" sz="1600" dirty="0">
                <a:latin typeface="+mn-ea"/>
              </a:rPr>
              <a:t>）并发控制功能。</a:t>
            </a:r>
          </a:p>
          <a:p>
            <a:pPr lvl="1"/>
            <a:r>
              <a:rPr lang="zh-CN" altLang="en-US" sz="1600" dirty="0">
                <a:latin typeface="+mn-ea"/>
              </a:rPr>
              <a:t>（</a:t>
            </a:r>
            <a:r>
              <a:rPr lang="en-US" altLang="zh-CN" sz="1600" dirty="0">
                <a:latin typeface="+mn-ea"/>
              </a:rPr>
              <a:t>9</a:t>
            </a:r>
            <a:r>
              <a:rPr lang="zh-CN" altLang="en-US" sz="1600" dirty="0">
                <a:latin typeface="+mn-ea"/>
              </a:rPr>
              <a:t>）安全性控制。</a:t>
            </a:r>
          </a:p>
          <a:p>
            <a:pPr lvl="1"/>
            <a:endParaRPr lang="zh-CN" altLang="en-US" b="1" dirty="0">
              <a:latin typeface="Times New Roman" panose="02020603050405020304" pitchFamily="18" charset="0"/>
              <a:ea typeface="等线" panose="02010600030101010101" pitchFamily="2" charset="-122"/>
            </a:endParaRPr>
          </a:p>
        </p:txBody>
      </p:sp>
      <p:sp>
        <p:nvSpPr>
          <p:cNvPr id="2" name="矩形 1"/>
          <p:cNvSpPr/>
          <p:nvPr/>
        </p:nvSpPr>
        <p:spPr>
          <a:xfrm>
            <a:off x="1205345" y="1246909"/>
            <a:ext cx="6206079" cy="523220"/>
          </a:xfrm>
          <a:prstGeom prst="rect">
            <a:avLst/>
          </a:prstGeom>
        </p:spPr>
        <p:txBody>
          <a:bodyPr wrap="square">
            <a:spAutoFit/>
          </a:bodyPr>
          <a:lstStyle/>
          <a:p>
            <a:r>
              <a:rPr lang="en-US" altLang="zh-CN" sz="2800" b="1" kern="2200" dirty="0">
                <a:latin typeface="黑体" panose="02010609060101010101" pitchFamily="49" charset="-122"/>
                <a:ea typeface="黑体" panose="02010609060101010101" pitchFamily="49" charset="-122"/>
              </a:rPr>
              <a:t>4.2.6  </a:t>
            </a:r>
            <a:r>
              <a:rPr lang="zh-CN" altLang="en-US" sz="2800" b="1" kern="2200" dirty="0">
                <a:latin typeface="黑体" panose="02010609060101010101" pitchFamily="49" charset="-122"/>
                <a:ea typeface="黑体" panose="02010609060101010101" pitchFamily="49" charset="-122"/>
              </a:rPr>
              <a:t>数据库管理系统</a:t>
            </a:r>
            <a:endParaRPr lang="zh-CN" altLang="en-US" sz="2800" dirty="0"/>
          </a:p>
        </p:txBody>
      </p:sp>
    </p:spTree>
    <p:extLst>
      <p:ext uri="{BB962C8B-B14F-4D97-AF65-F5344CB8AC3E}">
        <p14:creationId xmlns:p14="http://schemas.microsoft.com/office/powerpoint/2010/main" val="228025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4.2.7  Access</a:t>
            </a:r>
            <a:r>
              <a:rPr lang="zh-CN" altLang="zh-CN" sz="2800" b="1" dirty="0">
                <a:latin typeface="黑体" panose="02010609060101010101" pitchFamily="49" charset="-122"/>
                <a:ea typeface="黑体" panose="02010609060101010101" pitchFamily="49" charset="-122"/>
              </a:rPr>
              <a:t>数据库管理系统简介</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238596" y="1870672"/>
            <a:ext cx="10058400" cy="4023360"/>
          </a:xfrm>
        </p:spPr>
        <p:txBody>
          <a:bodyPr>
            <a:normAutofit lnSpcReduction="10000"/>
          </a:bodyPr>
          <a:lstStyle/>
          <a:p>
            <a:pPr marL="0" indent="0">
              <a:buNone/>
            </a:pPr>
            <a:r>
              <a:rPr lang="en-US" altLang="zh-CN" sz="1700" b="1" dirty="0" smtClean="0">
                <a:latin typeface="Times New Roman" panose="02020603050405020304" pitchFamily="18" charset="0"/>
                <a:cs typeface="Times New Roman" panose="02020603050405020304" pitchFamily="18" charset="0"/>
              </a:rPr>
              <a:t>  1</a:t>
            </a:r>
            <a:r>
              <a:rPr lang="zh-CN" altLang="en-US" sz="1700" b="1" dirty="0">
                <a:latin typeface="Times New Roman" panose="02020603050405020304" pitchFamily="18" charset="0"/>
                <a:cs typeface="Times New Roman" panose="02020603050405020304" pitchFamily="18" charset="0"/>
              </a:rPr>
              <a:t>．</a:t>
            </a:r>
            <a:r>
              <a:rPr lang="en-US" altLang="zh-CN" sz="1700" b="1" dirty="0">
                <a:latin typeface="Times New Roman" panose="02020603050405020304" pitchFamily="18" charset="0"/>
                <a:cs typeface="Times New Roman" panose="02020603050405020304" pitchFamily="18" charset="0"/>
              </a:rPr>
              <a:t>Access</a:t>
            </a:r>
            <a:r>
              <a:rPr lang="zh-CN" altLang="en-US" sz="1700" b="1" dirty="0">
                <a:latin typeface="Times New Roman" panose="02020603050405020304" pitchFamily="18" charset="0"/>
                <a:cs typeface="Times New Roman" panose="02020603050405020304" pitchFamily="18" charset="0"/>
              </a:rPr>
              <a:t>综述</a:t>
            </a:r>
          </a:p>
          <a:p>
            <a:r>
              <a:rPr lang="zh-CN" altLang="en-US" sz="1700" dirty="0" smtClean="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1</a:t>
            </a:r>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Access</a:t>
            </a:r>
            <a:r>
              <a:rPr lang="zh-CN" altLang="en-US" sz="1700" dirty="0">
                <a:latin typeface="Times New Roman" panose="02020603050405020304" pitchFamily="18" charset="0"/>
                <a:cs typeface="Times New Roman" panose="02020603050405020304" pitchFamily="18" charset="0"/>
              </a:rPr>
              <a:t>关系数据库。</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2</a:t>
            </a:r>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Access</a:t>
            </a:r>
            <a:r>
              <a:rPr lang="zh-CN" altLang="en-US" sz="1700" dirty="0">
                <a:latin typeface="Times New Roman" panose="02020603050405020304" pitchFamily="18" charset="0"/>
                <a:cs typeface="Times New Roman" panose="02020603050405020304" pitchFamily="18" charset="0"/>
              </a:rPr>
              <a:t>的特点。</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3</a:t>
            </a:r>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Access</a:t>
            </a:r>
            <a:r>
              <a:rPr lang="zh-CN" altLang="en-US" sz="1700" dirty="0">
                <a:latin typeface="Times New Roman" panose="02020603050405020304" pitchFamily="18" charset="0"/>
                <a:cs typeface="Times New Roman" panose="02020603050405020304" pitchFamily="18" charset="0"/>
              </a:rPr>
              <a:t>数据库对象。</a:t>
            </a:r>
          </a:p>
          <a:p>
            <a:r>
              <a:rPr lang="en-US" altLang="zh-CN" sz="1700" b="1" dirty="0">
                <a:latin typeface="Times New Roman" panose="02020603050405020304" pitchFamily="18" charset="0"/>
                <a:cs typeface="Times New Roman" panose="02020603050405020304" pitchFamily="18" charset="0"/>
              </a:rPr>
              <a:t>2</a:t>
            </a:r>
            <a:r>
              <a:rPr lang="zh-CN" altLang="en-US" sz="1700" b="1" dirty="0">
                <a:latin typeface="Times New Roman" panose="02020603050405020304" pitchFamily="18" charset="0"/>
                <a:cs typeface="Times New Roman" panose="02020603050405020304" pitchFamily="18" charset="0"/>
              </a:rPr>
              <a:t>．创建数据库和数据表</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1</a:t>
            </a:r>
            <a:r>
              <a:rPr lang="zh-CN" altLang="en-US" sz="1700" dirty="0">
                <a:latin typeface="Times New Roman" panose="02020603050405020304" pitchFamily="18" charset="0"/>
                <a:cs typeface="Times New Roman" panose="02020603050405020304" pitchFamily="18" charset="0"/>
              </a:rPr>
              <a:t>）创建数据库。</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2</a:t>
            </a:r>
            <a:r>
              <a:rPr lang="zh-CN" altLang="en-US" sz="1700" dirty="0">
                <a:latin typeface="Times New Roman" panose="02020603050405020304" pitchFamily="18" charset="0"/>
                <a:cs typeface="Times New Roman" panose="02020603050405020304" pitchFamily="18" charset="0"/>
              </a:rPr>
              <a:t>）创建表。</a:t>
            </a:r>
          </a:p>
          <a:p>
            <a:r>
              <a:rPr lang="en-US" altLang="zh-CN" sz="1700" b="1" dirty="0">
                <a:latin typeface="Times New Roman" panose="02020603050405020304" pitchFamily="18" charset="0"/>
                <a:cs typeface="Times New Roman" panose="02020603050405020304" pitchFamily="18" charset="0"/>
              </a:rPr>
              <a:t>3</a:t>
            </a:r>
            <a:r>
              <a:rPr lang="zh-CN" altLang="en-US" sz="1700" b="1" dirty="0">
                <a:latin typeface="Times New Roman" panose="02020603050405020304" pitchFamily="18" charset="0"/>
                <a:cs typeface="Times New Roman" panose="02020603050405020304" pitchFamily="18" charset="0"/>
              </a:rPr>
              <a:t>．建立和编辑表间关系</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1</a:t>
            </a:r>
            <a:r>
              <a:rPr lang="zh-CN" altLang="en-US" sz="1700" dirty="0">
                <a:latin typeface="Times New Roman" panose="02020603050405020304" pitchFamily="18" charset="0"/>
                <a:cs typeface="Times New Roman" panose="02020603050405020304" pitchFamily="18" charset="0"/>
              </a:rPr>
              <a:t>）建立表间的关系。</a:t>
            </a:r>
          </a:p>
          <a:p>
            <a:r>
              <a:rPr lang="zh-CN" altLang="en-US" sz="1700" dirty="0">
                <a:latin typeface="Times New Roman" panose="02020603050405020304" pitchFamily="18" charset="0"/>
                <a:cs typeface="Times New Roman" panose="02020603050405020304" pitchFamily="18" charset="0"/>
              </a:rPr>
              <a:t>（</a:t>
            </a:r>
            <a:r>
              <a:rPr lang="en-US" altLang="zh-CN" sz="1700" dirty="0">
                <a:latin typeface="Times New Roman" panose="02020603050405020304" pitchFamily="18" charset="0"/>
                <a:cs typeface="Times New Roman" panose="02020603050405020304" pitchFamily="18" charset="0"/>
              </a:rPr>
              <a:t>2</a:t>
            </a:r>
            <a:r>
              <a:rPr lang="zh-CN" altLang="en-US" sz="1700" dirty="0">
                <a:latin typeface="Times New Roman" panose="02020603050405020304" pitchFamily="18" charset="0"/>
                <a:cs typeface="Times New Roman" panose="02020603050405020304" pitchFamily="18" charset="0"/>
              </a:rPr>
              <a:t>）编辑和删除关系。</a:t>
            </a:r>
          </a:p>
          <a:p>
            <a:endParaRPr lang="zh-CN" altLang="en-US" dirty="0"/>
          </a:p>
        </p:txBody>
      </p:sp>
    </p:spTree>
    <p:extLst>
      <p:ext uri="{BB962C8B-B14F-4D97-AF65-F5344CB8AC3E}">
        <p14:creationId xmlns:p14="http://schemas.microsoft.com/office/powerpoint/2010/main" val="3630849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r>
              <a:rPr lang="en-US" altLang="zh-CN" sz="1600" b="1" dirty="0">
                <a:latin typeface="Times New Roman" panose="02020603050405020304" pitchFamily="18" charset="0"/>
                <a:cs typeface="Times New Roman" panose="02020603050405020304" pitchFamily="18" charset="0"/>
              </a:rPr>
              <a:t>4</a:t>
            </a:r>
            <a:r>
              <a:rPr lang="zh-CN" altLang="en-US" sz="1600" b="1" dirty="0">
                <a:latin typeface="Times New Roman" panose="02020603050405020304" pitchFamily="18" charset="0"/>
                <a:cs typeface="Times New Roman" panose="02020603050405020304" pitchFamily="18" charset="0"/>
              </a:rPr>
              <a:t>．创建查询</a:t>
            </a:r>
          </a:p>
          <a:p>
            <a:pPr>
              <a:lnSpc>
                <a:spcPct val="110000"/>
              </a:lnSpc>
              <a:spcBef>
                <a:spcPts val="600"/>
              </a:spcBef>
              <a:spcAft>
                <a:spcPts val="600"/>
              </a:spcAft>
            </a:pPr>
            <a:r>
              <a:rPr lang="zh-CN" altLang="en-US" sz="1600" dirty="0" smtClean="0">
                <a:latin typeface="Times New Roman" panose="02020603050405020304" pitchFamily="18" charset="0"/>
                <a:cs typeface="Times New Roman" panose="02020603050405020304" pitchFamily="18" charset="0"/>
              </a:rPr>
              <a:t>    在</a:t>
            </a:r>
            <a:r>
              <a:rPr lang="en-US" altLang="zh-CN" sz="1600" dirty="0" smtClean="0">
                <a:latin typeface="Times New Roman" panose="02020603050405020304" pitchFamily="18" charset="0"/>
                <a:cs typeface="Times New Roman" panose="02020603050405020304" pitchFamily="18" charset="0"/>
              </a:rPr>
              <a:t>Access</a:t>
            </a:r>
            <a:r>
              <a:rPr lang="zh-CN" altLang="en-US" sz="1600" dirty="0" smtClean="0">
                <a:latin typeface="Times New Roman" panose="02020603050405020304" pitchFamily="18" charset="0"/>
                <a:cs typeface="Times New Roman" panose="02020603050405020304" pitchFamily="18" charset="0"/>
              </a:rPr>
              <a:t>数据库中，根据对数据来源的操作方式以及对查询结果组织形式的不同，可以将查询分为选择查询、交叉表查询、操作查询、参数查询和</a:t>
            </a:r>
            <a:r>
              <a:rPr lang="en-US" altLang="zh-CN" sz="1600" dirty="0" smtClean="0">
                <a:latin typeface="Times New Roman" panose="02020603050405020304" pitchFamily="18" charset="0"/>
                <a:cs typeface="Times New Roman" panose="02020603050405020304" pitchFamily="18" charset="0"/>
              </a:rPr>
              <a:t>SQL</a:t>
            </a:r>
            <a:r>
              <a:rPr lang="zh-CN" altLang="en-US" sz="1600" dirty="0" smtClean="0">
                <a:latin typeface="Times New Roman" panose="02020603050405020304" pitchFamily="18" charset="0"/>
                <a:cs typeface="Times New Roman" panose="02020603050405020304" pitchFamily="18" charset="0"/>
              </a:rPr>
              <a:t>查询五大类。</a:t>
            </a:r>
            <a:r>
              <a:rPr lang="zh-CN" altLang="en-US" sz="1600" dirty="0">
                <a:latin typeface="Times New Roman" panose="02020603050405020304" pitchFamily="18" charset="0"/>
                <a:cs typeface="Times New Roman" panose="02020603050405020304" pitchFamily="18" charset="0"/>
              </a:rPr>
              <a:t>下面</a:t>
            </a:r>
            <a:r>
              <a:rPr lang="zh-CN" altLang="en-US" sz="1600" dirty="0" smtClean="0">
                <a:latin typeface="Times New Roman" panose="02020603050405020304" pitchFamily="18" charset="0"/>
                <a:cs typeface="Times New Roman" panose="02020603050405020304" pitchFamily="18" charset="0"/>
              </a:rPr>
              <a:t>只介绍选择查询、操作查询和</a:t>
            </a:r>
            <a:r>
              <a:rPr lang="en-US" altLang="zh-CN" sz="1600" dirty="0" smtClean="0">
                <a:latin typeface="Times New Roman" panose="02020603050405020304" pitchFamily="18" charset="0"/>
                <a:cs typeface="Times New Roman" panose="02020603050405020304" pitchFamily="18" charset="0"/>
              </a:rPr>
              <a:t>SQL</a:t>
            </a:r>
            <a:r>
              <a:rPr lang="zh-CN" altLang="en-US" sz="1600" dirty="0" smtClean="0">
                <a:latin typeface="Times New Roman" panose="02020603050405020304" pitchFamily="18" charset="0"/>
                <a:cs typeface="Times New Roman" panose="02020603050405020304" pitchFamily="18" charset="0"/>
              </a:rPr>
              <a:t>查询。</a:t>
            </a:r>
          </a:p>
          <a:p>
            <a:r>
              <a:rPr lang="zh-CN" altLang="en-US" sz="1600" dirty="0" smtClean="0">
                <a:latin typeface="Times New Roman" panose="02020603050405020304" pitchFamily="18" charset="0"/>
                <a:cs typeface="Times New Roman" panose="02020603050405020304" pitchFamily="18" charset="0"/>
              </a:rPr>
              <a:t>（</a:t>
            </a:r>
            <a:r>
              <a:rPr lang="en-US" altLang="zh-CN" sz="1600" dirty="0" smtClean="0">
                <a:latin typeface="Times New Roman" panose="02020603050405020304" pitchFamily="18" charset="0"/>
                <a:cs typeface="Times New Roman" panose="02020603050405020304" pitchFamily="18" charset="0"/>
              </a:rPr>
              <a:t>1</a:t>
            </a:r>
            <a:r>
              <a:rPr lang="zh-CN" altLang="en-US" sz="1600" dirty="0" smtClean="0">
                <a:latin typeface="Times New Roman" panose="02020603050405020304" pitchFamily="18" charset="0"/>
                <a:cs typeface="Times New Roman" panose="02020603050405020304" pitchFamily="18" charset="0"/>
              </a:rPr>
              <a:t>）选择查询。（</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）操作查询</a:t>
            </a:r>
            <a:r>
              <a:rPr lang="zh-CN" altLang="en-US" sz="1600" dirty="0" smtClean="0">
                <a:latin typeface="Times New Roman" panose="02020603050405020304" pitchFamily="18" charset="0"/>
                <a:cs typeface="Times New Roman" panose="02020603050405020304" pitchFamily="18" charset="0"/>
              </a:rPr>
              <a:t>。（</a:t>
            </a:r>
            <a:r>
              <a:rPr lang="en-US" altLang="zh-CN" sz="1600" dirty="0" smtClean="0">
                <a:latin typeface="Times New Roman" panose="02020603050405020304" pitchFamily="18" charset="0"/>
                <a:cs typeface="Times New Roman" panose="02020603050405020304" pitchFamily="18" charset="0"/>
              </a:rPr>
              <a:t>3</a:t>
            </a:r>
            <a:r>
              <a:rPr lang="zh-CN" altLang="en-US" sz="1600" dirty="0" smtClean="0">
                <a:latin typeface="Times New Roman" panose="02020603050405020304" pitchFamily="18" charset="0"/>
                <a:cs typeface="Times New Roman" panose="02020603050405020304" pitchFamily="18" charset="0"/>
              </a:rPr>
              <a:t>）</a:t>
            </a:r>
            <a:r>
              <a:rPr lang="en-US" altLang="zh-CN" sz="1600" dirty="0" smtClean="0">
                <a:latin typeface="Times New Roman" panose="02020603050405020304" pitchFamily="18" charset="0"/>
                <a:cs typeface="Times New Roman" panose="02020603050405020304" pitchFamily="18" charset="0"/>
              </a:rPr>
              <a:t>SQL</a:t>
            </a:r>
            <a:r>
              <a:rPr lang="zh-CN" altLang="en-US" sz="1600" dirty="0" smtClean="0">
                <a:latin typeface="Times New Roman" panose="02020603050405020304" pitchFamily="18" charset="0"/>
                <a:cs typeface="Times New Roman" panose="02020603050405020304" pitchFamily="18" charset="0"/>
              </a:rPr>
              <a:t>查询。</a:t>
            </a:r>
            <a:endParaRPr lang="zh-CN" altLang="en-US" sz="1600" dirty="0">
              <a:latin typeface="Times New Roman" panose="02020603050405020304" pitchFamily="18" charset="0"/>
              <a:cs typeface="Times New Roman" panose="02020603050405020304" pitchFamily="18" charset="0"/>
            </a:endParaRPr>
          </a:p>
          <a:p>
            <a:r>
              <a:rPr lang="en-US" altLang="zh-CN" sz="1600" b="1" dirty="0">
                <a:latin typeface="Times New Roman" panose="02020603050405020304" pitchFamily="18" charset="0"/>
                <a:cs typeface="Times New Roman" panose="02020603050405020304" pitchFamily="18" charset="0"/>
              </a:rPr>
              <a:t>5</a:t>
            </a:r>
            <a:r>
              <a:rPr lang="zh-CN" altLang="en-US" sz="1600" b="1" dirty="0">
                <a:latin typeface="Times New Roman" panose="02020603050405020304" pitchFamily="18" charset="0"/>
                <a:cs typeface="Times New Roman" panose="02020603050405020304" pitchFamily="18" charset="0"/>
              </a:rPr>
              <a:t>．创建窗体</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）窗体类型和窗体视图。</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）创建窗体</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）使用控件</a:t>
            </a:r>
            <a:r>
              <a:rPr lang="zh-CN" altLang="en-US" sz="1600" dirty="0" smtClean="0">
                <a:latin typeface="Times New Roman" panose="02020603050405020304" pitchFamily="18" charset="0"/>
                <a:cs typeface="Times New Roman" panose="02020603050405020304" pitchFamily="18" charset="0"/>
              </a:rPr>
              <a:t>。</a:t>
            </a:r>
            <a:endParaRPr lang="en-US" altLang="zh-CN" sz="1600" dirty="0" smtClean="0">
              <a:latin typeface="Times New Roman" panose="02020603050405020304" pitchFamily="18" charset="0"/>
              <a:cs typeface="Times New Roman" panose="02020603050405020304" pitchFamily="18" charset="0"/>
            </a:endParaRPr>
          </a:p>
          <a:p>
            <a:r>
              <a:rPr lang="en-US" altLang="zh-CN" sz="1600" b="1" dirty="0" smtClean="0">
                <a:latin typeface="Times New Roman" panose="02020603050405020304" pitchFamily="18" charset="0"/>
                <a:cs typeface="Times New Roman" panose="02020603050405020304" pitchFamily="18" charset="0"/>
              </a:rPr>
              <a:t>6</a:t>
            </a:r>
            <a:r>
              <a:rPr lang="zh-CN" altLang="en-US" sz="1600" b="1" dirty="0" smtClean="0">
                <a:latin typeface="Times New Roman" panose="02020603050405020304" pitchFamily="18" charset="0"/>
                <a:cs typeface="Times New Roman" panose="02020603050405020304" pitchFamily="18" charset="0"/>
              </a:rPr>
              <a:t>．报表</a:t>
            </a:r>
            <a:endParaRPr lang="zh-CN" altLang="en-US" sz="1600" b="1" dirty="0">
              <a:latin typeface="Times New Roman" panose="02020603050405020304" pitchFamily="18" charset="0"/>
              <a:cs typeface="Times New Roman" panose="02020603050405020304" pitchFamily="18" charset="0"/>
            </a:endParaRP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）报表和报表窗口的类型。</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）创建报表。</a:t>
            </a:r>
          </a:p>
          <a:p>
            <a:endParaRPr lang="zh-CN" altLang="en-US" sz="1700" dirty="0">
              <a:latin typeface="Times New Roman" panose="02020603050405020304" pitchFamily="18" charset="0"/>
              <a:cs typeface="Times New Roman" panose="02020603050405020304" pitchFamily="18" charset="0"/>
            </a:endParaRPr>
          </a:p>
          <a:p>
            <a:endParaRPr lang="zh-CN" altLang="en-US" dirty="0"/>
          </a:p>
        </p:txBody>
      </p:sp>
      <p:sp>
        <p:nvSpPr>
          <p:cNvPr id="2" name="矩形 1"/>
          <p:cNvSpPr/>
          <p:nvPr/>
        </p:nvSpPr>
        <p:spPr>
          <a:xfrm>
            <a:off x="1180408" y="1288473"/>
            <a:ext cx="6814510" cy="523220"/>
          </a:xfrm>
          <a:prstGeom prst="rect">
            <a:avLst/>
          </a:prstGeom>
        </p:spPr>
        <p:txBody>
          <a:bodyPr wrap="square">
            <a:spAutoFit/>
          </a:bodyPr>
          <a:lstStyle/>
          <a:p>
            <a:r>
              <a:rPr lang="en-US" altLang="zh-CN" sz="2800" b="1" dirty="0">
                <a:latin typeface="黑体" panose="02010609060101010101" pitchFamily="49" charset="-122"/>
                <a:ea typeface="黑体" panose="02010609060101010101" pitchFamily="49" charset="-122"/>
              </a:rPr>
              <a:t>4.2.7  Access</a:t>
            </a:r>
            <a:r>
              <a:rPr lang="zh-CN" altLang="zh-CN" sz="2800" b="1" dirty="0">
                <a:latin typeface="黑体" panose="02010609060101010101" pitchFamily="49" charset="-122"/>
                <a:ea typeface="黑体" panose="02010609060101010101" pitchFamily="49" charset="-122"/>
              </a:rPr>
              <a:t>数据库管理系统简介</a:t>
            </a:r>
            <a:endParaRPr lang="zh-CN" altLang="en-US" sz="2800" dirty="0"/>
          </a:p>
        </p:txBody>
      </p:sp>
    </p:spTree>
    <p:extLst>
      <p:ext uri="{BB962C8B-B14F-4D97-AF65-F5344CB8AC3E}">
        <p14:creationId xmlns:p14="http://schemas.microsoft.com/office/powerpoint/2010/main" val="733593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4.3 </a:t>
            </a:r>
            <a:r>
              <a:rPr lang="en-US" altLang="zh-CN" b="1" dirty="0" smtClean="0"/>
              <a:t>  </a:t>
            </a:r>
            <a:r>
              <a:rPr lang="zh-CN" altLang="zh-CN" b="1" dirty="0"/>
              <a:t>大数据处理技术</a:t>
            </a:r>
            <a:endParaRPr lang="zh-CN" altLang="zh-CN" dirty="0"/>
          </a:p>
        </p:txBody>
      </p:sp>
      <p:sp>
        <p:nvSpPr>
          <p:cNvPr id="3" name="文本占位符 2"/>
          <p:cNvSpPr>
            <a:spLocks noGrp="1"/>
          </p:cNvSpPr>
          <p:nvPr>
            <p:ph type="body" idx="1"/>
          </p:nvPr>
        </p:nvSpPr>
        <p:spPr/>
        <p:txBody>
          <a:bodyPr>
            <a:normAutofit/>
          </a:bodyPr>
          <a:lstStyle/>
          <a:p>
            <a:r>
              <a:rPr lang="en-US" altLang="zh-CN" sz="2800" b="1" dirty="0">
                <a:latin typeface="黑体" panose="02010609060101010101" pitchFamily="49" charset="-122"/>
                <a:ea typeface="黑体" panose="02010609060101010101" pitchFamily="49" charset="-122"/>
              </a:rPr>
              <a:t>4.3.1  </a:t>
            </a:r>
            <a:r>
              <a:rPr lang="zh-CN" altLang="zh-CN" sz="2800" b="1" dirty="0">
                <a:latin typeface="黑体" panose="02010609060101010101" pitchFamily="49" charset="-122"/>
                <a:ea typeface="黑体" panose="02010609060101010101" pitchFamily="49" charset="-122"/>
              </a:rPr>
              <a:t>大数据处理流程</a:t>
            </a:r>
            <a:endParaRPr lang="zh-CN" altLang="zh-CN" sz="2800" dirty="0">
              <a:latin typeface="黑体" panose="02010609060101010101" pitchFamily="49" charset="-122"/>
              <a:ea typeface="黑体" panose="02010609060101010101" pitchFamily="49" charset="-122"/>
            </a:endParaRPr>
          </a:p>
          <a:p>
            <a:r>
              <a:rPr lang="en-US" altLang="zh-CN" sz="1600" b="1" dirty="0">
                <a:latin typeface="+mn-ea"/>
              </a:rPr>
              <a:t>1.</a:t>
            </a:r>
            <a:r>
              <a:rPr lang="zh-CN" altLang="zh-CN" sz="1600" b="1" dirty="0">
                <a:latin typeface="+mn-ea"/>
              </a:rPr>
              <a:t>大数据采集</a:t>
            </a:r>
            <a:endParaRPr lang="zh-CN" altLang="zh-CN" sz="1600" dirty="0">
              <a:latin typeface="+mn-ea"/>
            </a:endParaRPr>
          </a:p>
          <a:p>
            <a:r>
              <a:rPr lang="en-US" altLang="zh-CN" sz="1600" b="1" dirty="0">
                <a:latin typeface="+mn-ea"/>
              </a:rPr>
              <a:t>2.</a:t>
            </a:r>
            <a:r>
              <a:rPr lang="zh-CN" altLang="zh-CN" sz="1600" b="1" dirty="0">
                <a:latin typeface="+mn-ea"/>
              </a:rPr>
              <a:t>大数据预处理</a:t>
            </a:r>
            <a:endParaRPr lang="zh-CN" altLang="zh-CN" sz="1600" dirty="0">
              <a:latin typeface="+mn-ea"/>
            </a:endParaRPr>
          </a:p>
          <a:p>
            <a:r>
              <a:rPr lang="en-US" altLang="zh-CN" sz="1600" b="1" dirty="0">
                <a:latin typeface="+mn-ea"/>
              </a:rPr>
              <a:t>3.</a:t>
            </a:r>
            <a:r>
              <a:rPr lang="zh-CN" altLang="zh-CN" sz="1600" b="1" dirty="0">
                <a:latin typeface="+mn-ea"/>
              </a:rPr>
              <a:t>大数据存储与管理</a:t>
            </a:r>
            <a:endParaRPr lang="zh-CN" altLang="zh-CN" sz="1600" dirty="0">
              <a:latin typeface="+mn-ea"/>
            </a:endParaRPr>
          </a:p>
          <a:p>
            <a:r>
              <a:rPr lang="en-US" altLang="zh-CN" sz="1600" b="1" dirty="0">
                <a:latin typeface="+mn-ea"/>
              </a:rPr>
              <a:t>4.</a:t>
            </a:r>
            <a:r>
              <a:rPr lang="zh-CN" altLang="zh-CN" sz="1600" b="1" dirty="0">
                <a:latin typeface="+mn-ea"/>
              </a:rPr>
              <a:t>大数据分析</a:t>
            </a:r>
            <a:endParaRPr lang="zh-CN" altLang="zh-CN" sz="1600" dirty="0">
              <a:latin typeface="+mn-ea"/>
            </a:endParaRPr>
          </a:p>
          <a:p>
            <a:r>
              <a:rPr lang="en-US" altLang="zh-CN" sz="1600" b="1" dirty="0">
                <a:latin typeface="+mn-ea"/>
              </a:rPr>
              <a:t>5.</a:t>
            </a:r>
            <a:r>
              <a:rPr lang="zh-CN" altLang="zh-CN" sz="1600" b="1" dirty="0">
                <a:latin typeface="+mn-ea"/>
              </a:rPr>
              <a:t>数据可视化</a:t>
            </a:r>
            <a:endParaRPr lang="zh-CN" altLang="zh-CN" sz="1600" dirty="0">
              <a:latin typeface="+mn-ea"/>
            </a:endParaRPr>
          </a:p>
          <a:p>
            <a:pPr marL="201168" marR="0" lvl="1" indent="0" rtl="0">
              <a:buNone/>
            </a:pPr>
            <a:endParaRPr lang="zh-CN" altLang="en-US" b="0" i="0" u="none" strike="noStrike"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84587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4.3.2  </a:t>
            </a:r>
            <a:r>
              <a:rPr lang="zh-CN" altLang="zh-CN" sz="2800" b="1" dirty="0">
                <a:latin typeface="黑体" panose="02010609060101010101" pitchFamily="49" charset="-122"/>
                <a:ea typeface="黑体" panose="02010609060101010101" pitchFamily="49" charset="-122"/>
              </a:rPr>
              <a:t>大数据处理技术体系</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058400" cy="4369715"/>
          </a:xfrm>
        </p:spPr>
        <p:txBody>
          <a:bodyPr>
            <a:normAutofit/>
          </a:bodyPr>
          <a:lstStyle/>
          <a:p>
            <a:r>
              <a:rPr lang="en-US" altLang="zh-CN" sz="1600" dirty="0">
                <a:latin typeface="Times New Roman" panose="02020603050405020304" pitchFamily="18" charset="0"/>
                <a:cs typeface="Times New Roman" panose="02020603050405020304" pitchFamily="18" charset="0"/>
              </a:rPr>
              <a:t>Hadoop</a:t>
            </a:r>
            <a:r>
              <a:rPr lang="zh-CN" altLang="en-US" sz="1600" dirty="0">
                <a:latin typeface="Times New Roman" panose="02020603050405020304" pitchFamily="18" charset="0"/>
                <a:cs typeface="Times New Roman" panose="02020603050405020304" pitchFamily="18" charset="0"/>
              </a:rPr>
              <a:t>的核心是</a:t>
            </a:r>
            <a:r>
              <a:rPr lang="en-US" altLang="zh-CN" sz="1600" dirty="0">
                <a:latin typeface="Times New Roman" panose="02020603050405020304" pitchFamily="18" charset="0"/>
                <a:cs typeface="Times New Roman" panose="02020603050405020304" pitchFamily="18" charset="0"/>
              </a:rPr>
              <a:t>HDFS</a:t>
            </a:r>
            <a:r>
              <a:rPr lang="zh-CN" altLang="en-US" sz="1600" dirty="0">
                <a:latin typeface="Times New Roman" panose="02020603050405020304" pitchFamily="18" charset="0"/>
                <a:cs typeface="Times New Roman" panose="02020603050405020304" pitchFamily="18" charset="0"/>
              </a:rPr>
              <a:t>、</a:t>
            </a:r>
            <a:r>
              <a:rPr lang="en-US" altLang="zh-CN" sz="1600" dirty="0" err="1">
                <a:latin typeface="Times New Roman" panose="02020603050405020304" pitchFamily="18" charset="0"/>
                <a:cs typeface="Times New Roman" panose="02020603050405020304" pitchFamily="18" charset="0"/>
              </a:rPr>
              <a:t>MapReduce</a:t>
            </a:r>
            <a:r>
              <a:rPr lang="zh-CN" altLang="en-US" sz="1600" dirty="0">
                <a:latin typeface="Times New Roman" panose="02020603050405020304" pitchFamily="18" charset="0"/>
                <a:cs typeface="Times New Roman" panose="02020603050405020304" pitchFamily="18" charset="0"/>
              </a:rPr>
              <a:t>和</a:t>
            </a:r>
            <a:r>
              <a:rPr lang="en-US" altLang="zh-CN" sz="1600" dirty="0">
                <a:latin typeface="Times New Roman" panose="02020603050405020304" pitchFamily="18" charset="0"/>
                <a:cs typeface="Times New Roman" panose="02020603050405020304" pitchFamily="18" charset="0"/>
              </a:rPr>
              <a:t>YARN</a:t>
            </a:r>
            <a:r>
              <a:rPr lang="zh-CN" altLang="en-US" sz="1600" dirty="0">
                <a:latin typeface="Times New Roman" panose="02020603050405020304" pitchFamily="18" charset="0"/>
                <a:cs typeface="Times New Roman" panose="02020603050405020304" pitchFamily="18" charset="0"/>
              </a:rPr>
              <a:t>，这几个主要模块的含义和功能如下：</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HDFS</a:t>
            </a:r>
            <a:r>
              <a:rPr lang="zh-CN" altLang="en-US" sz="1600" dirty="0">
                <a:latin typeface="Times New Roman" panose="02020603050405020304" pitchFamily="18" charset="0"/>
                <a:cs typeface="Times New Roman" panose="02020603050405020304" pitchFamily="18" charset="0"/>
              </a:rPr>
              <a:t>（分布式文件存储系统）。</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a:t>
            </a:r>
            <a:r>
              <a:rPr lang="en-US" altLang="zh-CN" sz="1600" dirty="0" err="1">
                <a:latin typeface="Times New Roman" panose="02020603050405020304" pitchFamily="18" charset="0"/>
                <a:cs typeface="Times New Roman" panose="02020603050405020304" pitchFamily="18" charset="0"/>
              </a:rPr>
              <a:t>MapReduce</a:t>
            </a:r>
            <a:r>
              <a:rPr lang="zh-CN" altLang="en-US" sz="1600" dirty="0">
                <a:latin typeface="Times New Roman" panose="02020603050405020304" pitchFamily="18" charset="0"/>
                <a:cs typeface="Times New Roman" panose="02020603050405020304" pitchFamily="18" charset="0"/>
              </a:rPr>
              <a:t>（分布式计算框架）。</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YARN</a:t>
            </a:r>
            <a:r>
              <a:rPr lang="zh-CN" altLang="en-US" sz="1600" dirty="0">
                <a:latin typeface="Times New Roman" panose="02020603050405020304" pitchFamily="18" charset="0"/>
                <a:cs typeface="Times New Roman" panose="02020603050405020304" pitchFamily="18" charset="0"/>
              </a:rPr>
              <a:t>（资源调度器）。</a:t>
            </a:r>
          </a:p>
          <a:p>
            <a:r>
              <a:rPr lang="zh-CN" altLang="en-US" sz="1600" dirty="0">
                <a:latin typeface="Times New Roman" panose="02020603050405020304" pitchFamily="18" charset="0"/>
                <a:cs typeface="Times New Roman" panose="02020603050405020304" pitchFamily="18" charset="0"/>
              </a:rPr>
              <a:t>除了</a:t>
            </a:r>
            <a:r>
              <a:rPr lang="en-US" altLang="zh-CN" sz="1600" dirty="0">
                <a:latin typeface="Times New Roman" panose="02020603050405020304" pitchFamily="18" charset="0"/>
                <a:cs typeface="Times New Roman" panose="02020603050405020304" pitchFamily="18" charset="0"/>
              </a:rPr>
              <a:t>Apache Hadoop</a:t>
            </a:r>
            <a:r>
              <a:rPr lang="zh-CN" altLang="en-US" sz="1600" dirty="0">
                <a:latin typeface="Times New Roman" panose="02020603050405020304" pitchFamily="18" charset="0"/>
                <a:cs typeface="Times New Roman" panose="02020603050405020304" pitchFamily="18" charset="0"/>
              </a:rPr>
              <a:t>之外，还有很多其他技术可用于解决大数据问题，具体如下：</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Apache </a:t>
            </a:r>
            <a:r>
              <a:rPr lang="en-US" altLang="zh-CN" sz="1600" dirty="0" err="1">
                <a:latin typeface="Times New Roman" panose="02020603050405020304" pitchFamily="18" charset="0"/>
                <a:cs typeface="Times New Roman" panose="02020603050405020304" pitchFamily="18" charset="0"/>
              </a:rPr>
              <a:t>Flink</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Apache </a:t>
            </a:r>
            <a:r>
              <a:rPr lang="en-US" altLang="zh-CN" sz="1600" dirty="0" err="1">
                <a:latin typeface="Times New Roman" panose="02020603050405020304" pitchFamily="18" charset="0"/>
                <a:cs typeface="Times New Roman" panose="02020603050405020304" pitchFamily="18" charset="0"/>
              </a:rPr>
              <a:t>Samza</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Cloud Dataflow</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4</a:t>
            </a:r>
            <a:r>
              <a:rPr lang="zh-CN" altLang="en-US" sz="1600" dirty="0">
                <a:latin typeface="Times New Roman" panose="02020603050405020304" pitchFamily="18" charset="0"/>
                <a:cs typeface="Times New Roman" panose="02020603050405020304" pitchFamily="18" charset="0"/>
              </a:rPr>
              <a:t>）</a:t>
            </a:r>
            <a:r>
              <a:rPr lang="en-US" altLang="zh-CN" sz="1600" dirty="0" err="1">
                <a:latin typeface="Times New Roman" panose="02020603050405020304" pitchFamily="18" charset="0"/>
                <a:cs typeface="Times New Roman" panose="02020603050405020304" pitchFamily="18" charset="0"/>
              </a:rPr>
              <a:t>StreamSets</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5</a:t>
            </a:r>
            <a:r>
              <a:rPr lang="zh-CN" altLang="en-US" sz="1600" dirty="0">
                <a:latin typeface="Times New Roman" panose="02020603050405020304" pitchFamily="18" charset="0"/>
                <a:cs typeface="Times New Roman" panose="02020603050405020304" pitchFamily="18" charset="0"/>
              </a:rPr>
              <a:t>）</a:t>
            </a:r>
            <a:r>
              <a:rPr lang="en-US" altLang="zh-CN" sz="1600" dirty="0" err="1">
                <a:latin typeface="Times New Roman" panose="02020603050405020304" pitchFamily="18" charset="0"/>
                <a:cs typeface="Times New Roman" panose="02020603050405020304" pitchFamily="18" charset="0"/>
              </a:rPr>
              <a:t>TensorFlow</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6</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Druid</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7</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Apache </a:t>
            </a:r>
            <a:r>
              <a:rPr lang="en-US" altLang="zh-CN" sz="1600" dirty="0" err="1">
                <a:latin typeface="Times New Roman" panose="02020603050405020304" pitchFamily="18" charset="0"/>
                <a:cs typeface="Times New Roman" panose="02020603050405020304" pitchFamily="18" charset="0"/>
              </a:rPr>
              <a:t>NiFi</a:t>
            </a:r>
            <a:r>
              <a:rPr lang="zh-CN" altLang="en-US"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8</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LinkedIn </a:t>
            </a:r>
            <a:r>
              <a:rPr lang="en-US" altLang="zh-CN" sz="1600" dirty="0" err="1">
                <a:latin typeface="Times New Roman" panose="02020603050405020304" pitchFamily="18" charset="0"/>
                <a:cs typeface="Times New Roman" panose="02020603050405020304" pitchFamily="18" charset="0"/>
              </a:rPr>
              <a:t>WhereHows</a:t>
            </a:r>
            <a:r>
              <a:rPr lang="zh-CN" altLang="en-US" sz="1600" dirty="0">
                <a:latin typeface="Times New Roman" panose="02020603050405020304" pitchFamily="18" charset="0"/>
                <a:cs typeface="Times New Roman" panose="02020603050405020304" pitchFamily="18" charset="0"/>
              </a:rPr>
              <a:t>。</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9</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Microsoft Cognitive Services</a:t>
            </a:r>
            <a:r>
              <a:rPr lang="zh-CN" altLang="en-US" sz="1600" dirty="0">
                <a:latin typeface="Times New Roman" panose="02020603050405020304" pitchFamily="18" charset="0"/>
                <a:cs typeface="Times New Roman" panose="02020603050405020304" pitchFamily="18" charset="0"/>
              </a:rPr>
              <a:t>。</a:t>
            </a:r>
          </a:p>
          <a:p>
            <a:endParaRPr lang="zh-CN" altLang="en-US" dirty="0"/>
          </a:p>
        </p:txBody>
      </p:sp>
    </p:spTree>
    <p:extLst>
      <p:ext uri="{BB962C8B-B14F-4D97-AF65-F5344CB8AC3E}">
        <p14:creationId xmlns:p14="http://schemas.microsoft.com/office/powerpoint/2010/main" val="2340718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a:t>4.4  </a:t>
            </a:r>
            <a:r>
              <a:rPr lang="zh-CN" altLang="zh-CN" sz="4000" b="1" dirty="0"/>
              <a:t>数据挖掘</a:t>
            </a:r>
            <a:r>
              <a:rPr lang="zh-CN" altLang="zh-CN" sz="4000" b="1" dirty="0" smtClean="0"/>
              <a:t>技术</a:t>
            </a:r>
            <a:endParaRPr lang="zh-CN" altLang="en-US" sz="4000" b="1" i="0" u="none" strike="noStrike" kern="2200" baseline="0" dirty="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normAutofit fontScale="62500" lnSpcReduction="20000"/>
          </a:bodyPr>
          <a:lstStyle/>
          <a:p>
            <a:pPr marL="384048" lvl="2" indent="0">
              <a:buNone/>
            </a:pPr>
            <a:r>
              <a:rPr lang="en-US" altLang="zh-CN" sz="4500" b="1" dirty="0">
                <a:latin typeface="黑体" panose="02010609060101010101" pitchFamily="49" charset="-122"/>
                <a:ea typeface="黑体" panose="02010609060101010101" pitchFamily="49" charset="-122"/>
              </a:rPr>
              <a:t>4.4.1 </a:t>
            </a:r>
            <a:r>
              <a:rPr lang="zh-CN" altLang="en-US" sz="4500" b="1" dirty="0">
                <a:latin typeface="黑体" panose="02010609060101010101" pitchFamily="49" charset="-122"/>
                <a:ea typeface="黑体" panose="02010609060101010101" pitchFamily="49" charset="-122"/>
              </a:rPr>
              <a:t>数据挖掘概述</a:t>
            </a:r>
          </a:p>
          <a:p>
            <a:pPr marL="384048" lvl="2" indent="0">
              <a:buNone/>
            </a:pPr>
            <a:r>
              <a:rPr lang="en-US" altLang="zh-CN" sz="2100" b="1" dirty="0">
                <a:latin typeface="+mn-ea"/>
              </a:rPr>
              <a:t>1</a:t>
            </a:r>
            <a:r>
              <a:rPr lang="zh-CN" altLang="en-US" sz="2100" b="1" dirty="0" smtClean="0">
                <a:latin typeface="+mn-ea"/>
              </a:rPr>
              <a:t>．数据挖掘</a:t>
            </a:r>
            <a:r>
              <a:rPr lang="zh-CN" altLang="en-US" sz="2100" b="1" dirty="0">
                <a:latin typeface="+mn-ea"/>
              </a:rPr>
              <a:t>的概念</a:t>
            </a:r>
          </a:p>
          <a:p>
            <a:pPr marL="384048" lvl="2" indent="0">
              <a:buNone/>
            </a:pPr>
            <a:r>
              <a:rPr lang="en-US" altLang="zh-CN" sz="2100" b="1" dirty="0" smtClean="0">
                <a:latin typeface="+mn-ea"/>
              </a:rPr>
              <a:t>2</a:t>
            </a:r>
            <a:r>
              <a:rPr lang="en-US" altLang="zh-CN" sz="2100" b="1" dirty="0">
                <a:latin typeface="+mn-ea"/>
              </a:rPr>
              <a:t>. </a:t>
            </a:r>
            <a:r>
              <a:rPr lang="zh-CN" altLang="en-US" sz="2100" b="1" dirty="0">
                <a:latin typeface="+mn-ea"/>
              </a:rPr>
              <a:t>知识发现的步骤</a:t>
            </a:r>
          </a:p>
          <a:p>
            <a:pPr marL="384048" lvl="2" indent="0">
              <a:buNone/>
            </a:pPr>
            <a:r>
              <a:rPr lang="zh-CN" altLang="en-US" sz="2100" dirty="0">
                <a:latin typeface="+mn-ea"/>
              </a:rPr>
              <a:t>（</a:t>
            </a:r>
            <a:r>
              <a:rPr lang="en-US" altLang="zh-CN" sz="2100" dirty="0">
                <a:latin typeface="+mn-ea"/>
              </a:rPr>
              <a:t>1</a:t>
            </a:r>
            <a:r>
              <a:rPr lang="zh-CN" altLang="en-US" sz="2100" dirty="0">
                <a:latin typeface="+mn-ea"/>
              </a:rPr>
              <a:t>）数据清理：消除不一致数据。</a:t>
            </a:r>
          </a:p>
          <a:p>
            <a:pPr marL="384048" lvl="2" indent="0">
              <a:buNone/>
            </a:pPr>
            <a:r>
              <a:rPr lang="zh-CN" altLang="en-US" sz="2100" dirty="0">
                <a:latin typeface="+mn-ea"/>
              </a:rPr>
              <a:t>（</a:t>
            </a:r>
            <a:r>
              <a:rPr lang="en-US" altLang="zh-CN" sz="2100" dirty="0">
                <a:latin typeface="+mn-ea"/>
              </a:rPr>
              <a:t>2</a:t>
            </a:r>
            <a:r>
              <a:rPr lang="zh-CN" altLang="en-US" sz="2100" dirty="0">
                <a:latin typeface="+mn-ea"/>
              </a:rPr>
              <a:t>）数据集成：多种数据源可以组合在一起。信息产业界的一个流行趋势是将数据清理和数据集成作为预处理步骤执行，结果数据存放在数据仓库中。</a:t>
            </a:r>
          </a:p>
          <a:p>
            <a:pPr marL="384048" lvl="2" indent="0">
              <a:buNone/>
            </a:pPr>
            <a:r>
              <a:rPr lang="zh-CN" altLang="en-US" sz="2100" dirty="0">
                <a:latin typeface="+mn-ea"/>
              </a:rPr>
              <a:t>（</a:t>
            </a:r>
            <a:r>
              <a:rPr lang="en-US" altLang="zh-CN" sz="2100" dirty="0">
                <a:latin typeface="+mn-ea"/>
              </a:rPr>
              <a:t>3</a:t>
            </a:r>
            <a:r>
              <a:rPr lang="zh-CN" altLang="en-US" sz="2100" dirty="0">
                <a:latin typeface="+mn-ea"/>
              </a:rPr>
              <a:t>）数据选择：从数据库中提取与分析任务相关的数据。</a:t>
            </a:r>
          </a:p>
          <a:p>
            <a:pPr marL="384048" lvl="2" indent="0">
              <a:buNone/>
            </a:pPr>
            <a:r>
              <a:rPr lang="zh-CN" altLang="en-US" sz="2100" dirty="0">
                <a:latin typeface="+mn-ea"/>
              </a:rPr>
              <a:t>（</a:t>
            </a:r>
            <a:r>
              <a:rPr lang="en-US" altLang="zh-CN" sz="2100" dirty="0">
                <a:latin typeface="+mn-ea"/>
              </a:rPr>
              <a:t>4</a:t>
            </a:r>
            <a:r>
              <a:rPr lang="zh-CN" altLang="en-US" sz="2100" dirty="0">
                <a:latin typeface="+mn-ea"/>
              </a:rPr>
              <a:t>）数据变换：数据变换或统一成适合挖掘的形式。如通过汇总或聚集操作时，数据变换和数据统一在数据选择过程之前进行，特别是在数据仓库情况下。</a:t>
            </a:r>
          </a:p>
          <a:p>
            <a:pPr marL="384048" lvl="2" indent="0">
              <a:buNone/>
            </a:pPr>
            <a:r>
              <a:rPr lang="zh-CN" altLang="en-US" sz="2100" dirty="0">
                <a:latin typeface="+mn-ea"/>
              </a:rPr>
              <a:t>（</a:t>
            </a:r>
            <a:r>
              <a:rPr lang="en-US" altLang="zh-CN" sz="2100" dirty="0">
                <a:latin typeface="+mn-ea"/>
              </a:rPr>
              <a:t>5</a:t>
            </a:r>
            <a:r>
              <a:rPr lang="zh-CN" altLang="en-US" sz="2100" dirty="0">
                <a:latin typeface="+mn-ea"/>
              </a:rPr>
              <a:t>）数据挖掘：基本步骤，使用智能方法提取数据模式。</a:t>
            </a:r>
          </a:p>
          <a:p>
            <a:pPr marL="384048" lvl="2" indent="0">
              <a:buNone/>
            </a:pPr>
            <a:r>
              <a:rPr lang="zh-CN" altLang="en-US" sz="2100" dirty="0">
                <a:latin typeface="+mn-ea"/>
              </a:rPr>
              <a:t>（</a:t>
            </a:r>
            <a:r>
              <a:rPr lang="en-US" altLang="zh-CN" sz="2100" dirty="0">
                <a:latin typeface="+mn-ea"/>
              </a:rPr>
              <a:t>6</a:t>
            </a:r>
            <a:r>
              <a:rPr lang="zh-CN" altLang="en-US" sz="2100" dirty="0">
                <a:latin typeface="+mn-ea"/>
              </a:rPr>
              <a:t>）模式评估：根据某种兴趣度度量，识别提供知识的真正有趣的模式。</a:t>
            </a:r>
          </a:p>
          <a:p>
            <a:pPr marL="384048" lvl="2" indent="0">
              <a:buNone/>
            </a:pPr>
            <a:r>
              <a:rPr lang="zh-CN" altLang="en-US" sz="2100" dirty="0">
                <a:latin typeface="+mn-ea"/>
              </a:rPr>
              <a:t>（</a:t>
            </a:r>
            <a:r>
              <a:rPr lang="en-US" altLang="zh-CN" sz="2100" dirty="0">
                <a:latin typeface="+mn-ea"/>
              </a:rPr>
              <a:t>7</a:t>
            </a:r>
            <a:r>
              <a:rPr lang="zh-CN" altLang="en-US" sz="2100" dirty="0">
                <a:latin typeface="+mn-ea"/>
              </a:rPr>
              <a:t>）知识表示：使用可视化和知识表示技术，向用户提供挖掘的知识。</a:t>
            </a:r>
          </a:p>
          <a:p>
            <a:pPr marL="384048" marR="0" lvl="2" indent="0" rtl="0">
              <a:buNone/>
            </a:pPr>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4271478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r>
              <a:rPr lang="en-US" altLang="zh-CN" sz="1600" b="1" dirty="0">
                <a:latin typeface="+mn-ea"/>
              </a:rPr>
              <a:t>3. </a:t>
            </a:r>
            <a:r>
              <a:rPr lang="zh-CN" altLang="zh-CN" sz="1600" b="1" dirty="0">
                <a:latin typeface="+mn-ea"/>
              </a:rPr>
              <a:t>数据挖掘系统的组成</a:t>
            </a:r>
            <a:endParaRPr lang="zh-CN" altLang="zh-CN" sz="1600" dirty="0">
              <a:latin typeface="+mn-ea"/>
            </a:endParaRPr>
          </a:p>
          <a:p>
            <a:r>
              <a:rPr lang="zh-CN" altLang="zh-CN" sz="1600" dirty="0">
                <a:latin typeface="+mn-ea"/>
              </a:rPr>
              <a:t>（</a:t>
            </a:r>
            <a:r>
              <a:rPr lang="en-US" altLang="zh-CN" sz="1600" dirty="0">
                <a:latin typeface="+mn-ea"/>
              </a:rPr>
              <a:t>1</a:t>
            </a:r>
            <a:r>
              <a:rPr lang="zh-CN" altLang="zh-CN" sz="1600" dirty="0">
                <a:latin typeface="+mn-ea"/>
              </a:rPr>
              <a:t>）数据库、数据仓库、或其他信息库。</a:t>
            </a:r>
          </a:p>
          <a:p>
            <a:r>
              <a:rPr lang="zh-CN" altLang="zh-CN" sz="1600" dirty="0">
                <a:latin typeface="+mn-ea"/>
              </a:rPr>
              <a:t>（</a:t>
            </a:r>
            <a:r>
              <a:rPr lang="en-US" altLang="zh-CN" sz="1600" dirty="0">
                <a:latin typeface="+mn-ea"/>
              </a:rPr>
              <a:t>2</a:t>
            </a:r>
            <a:r>
              <a:rPr lang="zh-CN" altLang="zh-CN" sz="1600" dirty="0">
                <a:latin typeface="+mn-ea"/>
              </a:rPr>
              <a:t>）数据库或数据仓库服务器。</a:t>
            </a:r>
          </a:p>
          <a:p>
            <a:r>
              <a:rPr lang="zh-CN" altLang="zh-CN" sz="1600" dirty="0">
                <a:latin typeface="+mn-ea"/>
              </a:rPr>
              <a:t>（</a:t>
            </a:r>
            <a:r>
              <a:rPr lang="en-US" altLang="zh-CN" sz="1600" dirty="0">
                <a:latin typeface="+mn-ea"/>
              </a:rPr>
              <a:t>3</a:t>
            </a:r>
            <a:r>
              <a:rPr lang="zh-CN" altLang="zh-CN" sz="1600" dirty="0">
                <a:latin typeface="+mn-ea"/>
              </a:rPr>
              <a:t>）知识库。</a:t>
            </a:r>
          </a:p>
          <a:p>
            <a:r>
              <a:rPr lang="zh-CN" altLang="zh-CN" sz="1600" dirty="0">
                <a:latin typeface="+mn-ea"/>
              </a:rPr>
              <a:t>（</a:t>
            </a:r>
            <a:r>
              <a:rPr lang="en-US" altLang="zh-CN" sz="1600" dirty="0">
                <a:latin typeface="+mn-ea"/>
              </a:rPr>
              <a:t>4</a:t>
            </a:r>
            <a:r>
              <a:rPr lang="zh-CN" altLang="zh-CN" sz="1600" dirty="0">
                <a:latin typeface="+mn-ea"/>
              </a:rPr>
              <a:t>）数据挖掘引擎。</a:t>
            </a:r>
          </a:p>
          <a:p>
            <a:r>
              <a:rPr lang="zh-CN" altLang="zh-CN" sz="1600" dirty="0">
                <a:latin typeface="+mn-ea"/>
              </a:rPr>
              <a:t>（</a:t>
            </a:r>
            <a:r>
              <a:rPr lang="en-US" altLang="zh-CN" sz="1600" dirty="0">
                <a:latin typeface="+mn-ea"/>
              </a:rPr>
              <a:t>5</a:t>
            </a:r>
            <a:r>
              <a:rPr lang="zh-CN" altLang="zh-CN" sz="1600" dirty="0">
                <a:latin typeface="+mn-ea"/>
              </a:rPr>
              <a:t>）模式评估模块。</a:t>
            </a:r>
          </a:p>
          <a:p>
            <a:r>
              <a:rPr lang="zh-CN" altLang="zh-CN" sz="1600" dirty="0">
                <a:latin typeface="+mn-ea"/>
              </a:rPr>
              <a:t>（</a:t>
            </a:r>
            <a:r>
              <a:rPr lang="en-US" altLang="zh-CN" sz="1600" dirty="0">
                <a:latin typeface="+mn-ea"/>
              </a:rPr>
              <a:t>6</a:t>
            </a:r>
            <a:r>
              <a:rPr lang="zh-CN" altLang="zh-CN" sz="1600" dirty="0">
                <a:latin typeface="+mn-ea"/>
              </a:rPr>
              <a:t>）图形用户界面。</a:t>
            </a:r>
          </a:p>
          <a:p>
            <a:pPr marR="0" lvl="2" rtl="0"/>
            <a:endParaRPr lang="zh-CN" altLang="en-US" sz="1600" b="1" i="0" u="none" strike="noStrike" baseline="0" dirty="0" smtClean="0">
              <a:latin typeface="Times New Roman" panose="02020603050405020304" pitchFamily="18" charset="0"/>
              <a:ea typeface="等线 Light" panose="02010600030101010101" pitchFamily="2" charset="-122"/>
            </a:endParaRPr>
          </a:p>
        </p:txBody>
      </p:sp>
      <p:sp>
        <p:nvSpPr>
          <p:cNvPr id="2" name="矩形 1"/>
          <p:cNvSpPr/>
          <p:nvPr/>
        </p:nvSpPr>
        <p:spPr>
          <a:xfrm>
            <a:off x="814648" y="1122218"/>
            <a:ext cx="8024502" cy="523220"/>
          </a:xfrm>
          <a:prstGeom prst="rect">
            <a:avLst/>
          </a:prstGeom>
        </p:spPr>
        <p:txBody>
          <a:bodyPr wrap="square">
            <a:spAutoFit/>
          </a:bodyPr>
          <a:lstStyle/>
          <a:p>
            <a:pPr marL="384048" lvl="2" indent="0">
              <a:buNone/>
            </a:pPr>
            <a:r>
              <a:rPr lang="en-US" altLang="zh-CN" sz="2800" b="1" dirty="0">
                <a:latin typeface="黑体" panose="02010609060101010101" pitchFamily="49" charset="-122"/>
                <a:ea typeface="黑体" panose="02010609060101010101" pitchFamily="49" charset="-122"/>
              </a:rPr>
              <a:t>4.4.1 </a:t>
            </a:r>
            <a:r>
              <a:rPr lang="zh-CN" altLang="en-US" sz="2800" b="1" dirty="0">
                <a:latin typeface="黑体" panose="02010609060101010101" pitchFamily="49" charset="-122"/>
                <a:ea typeface="黑体" panose="02010609060101010101" pitchFamily="49" charset="-122"/>
              </a:rPr>
              <a:t>数据挖掘概述</a:t>
            </a:r>
            <a:endParaRPr lang="zh-CN" altLang="en-US" sz="28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3652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en-US" altLang="zh-CN" sz="4000" b="1" i="0" u="none" strike="noStrike" kern="2200" baseline="0" dirty="0" smtClean="0">
                <a:latin typeface="Times New Roman" panose="02020603050405020304" pitchFamily="18" charset="0"/>
                <a:ea typeface="等线" panose="02010600030101010101" pitchFamily="2" charset="-122"/>
              </a:rPr>
              <a:t>4.1  </a:t>
            </a:r>
            <a:r>
              <a:rPr lang="zh-CN" altLang="en-US" sz="4000" b="1" i="0" u="none" strike="noStrike" kern="2200" baseline="0" dirty="0" smtClean="0">
                <a:latin typeface="Times New Roman" panose="02020603050405020304" pitchFamily="18" charset="0"/>
                <a:ea typeface="等线" panose="02010600030101010101" pitchFamily="2" charset="-122"/>
              </a:rPr>
              <a:t>数据处理概述</a:t>
            </a:r>
          </a:p>
        </p:txBody>
      </p:sp>
      <p:sp>
        <p:nvSpPr>
          <p:cNvPr id="3" name="文本占位符 2"/>
          <p:cNvSpPr>
            <a:spLocks noGrp="1"/>
          </p:cNvSpPr>
          <p:nvPr>
            <p:ph type="body" idx="1"/>
          </p:nvPr>
        </p:nvSpPr>
        <p:spPr/>
        <p:txBody>
          <a:bodyPr>
            <a:normAutofit fontScale="62500" lnSpcReduction="20000"/>
          </a:bodyPr>
          <a:lstStyle/>
          <a:p>
            <a:pPr marR="0" lvl="0" rtl="0"/>
            <a:r>
              <a:rPr lang="en-US" altLang="zh-CN" sz="4500" b="1" i="0" u="none" strike="noStrike" baseline="0" dirty="0" smtClean="0">
                <a:latin typeface="黑体" panose="02010609060101010101" pitchFamily="49" charset="-122"/>
                <a:ea typeface="黑体" panose="02010609060101010101" pitchFamily="49" charset="-122"/>
              </a:rPr>
              <a:t>4.1.1  </a:t>
            </a:r>
            <a:r>
              <a:rPr lang="zh-CN" altLang="en-US" sz="4500" b="1" i="0" u="none" strike="noStrike" baseline="0" dirty="0" smtClean="0">
                <a:latin typeface="黑体" panose="02010609060101010101" pitchFamily="49" charset="-122"/>
                <a:ea typeface="黑体" panose="02010609060101010101" pitchFamily="49" charset="-122"/>
              </a:rPr>
              <a:t>数据处理内容</a:t>
            </a:r>
            <a:endParaRPr lang="en-US" altLang="zh-CN" sz="4500" b="1" i="0" u="none" strike="noStrike" baseline="0" dirty="0" smtClean="0">
              <a:latin typeface="黑体" panose="02010609060101010101" pitchFamily="49" charset="-122"/>
              <a:ea typeface="黑体" panose="02010609060101010101" pitchFamily="49" charset="-122"/>
            </a:endParaRPr>
          </a:p>
          <a:p>
            <a:pPr lvl="0"/>
            <a:r>
              <a:rPr lang="en-US" altLang="zh-CN" sz="2600" b="1" dirty="0">
                <a:latin typeface="+mn-ea"/>
              </a:rPr>
              <a:t>1</a:t>
            </a:r>
            <a:r>
              <a:rPr lang="zh-CN" altLang="en-US" sz="2600" b="1" dirty="0">
                <a:latin typeface="+mn-ea"/>
              </a:rPr>
              <a:t>．数据采集</a:t>
            </a:r>
          </a:p>
          <a:p>
            <a:pPr lvl="0"/>
            <a:r>
              <a:rPr lang="zh-CN" altLang="en-US" sz="2600" dirty="0" smtClean="0">
                <a:latin typeface="+mn-ea"/>
              </a:rPr>
              <a:t>（</a:t>
            </a:r>
            <a:r>
              <a:rPr lang="en-US" altLang="zh-CN" sz="2600" dirty="0">
                <a:latin typeface="+mn-ea"/>
              </a:rPr>
              <a:t>1</a:t>
            </a:r>
            <a:r>
              <a:rPr lang="zh-CN" altLang="en-US" sz="2600" dirty="0">
                <a:latin typeface="+mn-ea"/>
              </a:rPr>
              <a:t>）人工采集数据</a:t>
            </a:r>
            <a:r>
              <a:rPr lang="zh-CN" altLang="en-US" sz="2600" dirty="0" smtClean="0">
                <a:latin typeface="+mn-ea"/>
              </a:rPr>
              <a:t>：</a:t>
            </a:r>
            <a:endParaRPr lang="zh-CN" altLang="en-US" sz="2600" dirty="0">
              <a:latin typeface="+mn-ea"/>
            </a:endParaRPr>
          </a:p>
          <a:p>
            <a:pPr lvl="0"/>
            <a:r>
              <a:rPr lang="zh-CN" altLang="en-US" sz="2600" dirty="0">
                <a:latin typeface="+mn-ea"/>
              </a:rPr>
              <a:t>（</a:t>
            </a:r>
            <a:r>
              <a:rPr lang="en-US" altLang="zh-CN" sz="2600" dirty="0">
                <a:latin typeface="+mn-ea"/>
              </a:rPr>
              <a:t>2</a:t>
            </a:r>
            <a:r>
              <a:rPr lang="zh-CN" altLang="en-US" sz="2600" dirty="0">
                <a:latin typeface="+mn-ea"/>
              </a:rPr>
              <a:t>）联机方式采集数据</a:t>
            </a:r>
            <a:r>
              <a:rPr lang="zh-CN" altLang="en-US" sz="2600" dirty="0" smtClean="0">
                <a:latin typeface="+mn-ea"/>
              </a:rPr>
              <a:t>：</a:t>
            </a:r>
            <a:endParaRPr lang="zh-CN" altLang="en-US" sz="2600" dirty="0">
              <a:latin typeface="+mn-ea"/>
            </a:endParaRPr>
          </a:p>
          <a:p>
            <a:pPr lvl="0"/>
            <a:r>
              <a:rPr lang="en-US" altLang="zh-CN" sz="2600" b="1" dirty="0">
                <a:latin typeface="+mn-ea"/>
              </a:rPr>
              <a:t>2</a:t>
            </a:r>
            <a:r>
              <a:rPr lang="zh-CN" altLang="en-US" sz="2600" b="1" dirty="0">
                <a:latin typeface="+mn-ea"/>
              </a:rPr>
              <a:t>．数据转换及录入</a:t>
            </a:r>
          </a:p>
          <a:p>
            <a:pPr lvl="0"/>
            <a:r>
              <a:rPr lang="en-US" altLang="zh-CN" sz="2600" b="1" dirty="0">
                <a:latin typeface="+mn-ea"/>
              </a:rPr>
              <a:t>3</a:t>
            </a:r>
            <a:r>
              <a:rPr lang="zh-CN" altLang="en-US" sz="2600" b="1" dirty="0">
                <a:latin typeface="+mn-ea"/>
              </a:rPr>
              <a:t>．数据分类与合并</a:t>
            </a:r>
          </a:p>
          <a:p>
            <a:pPr lvl="0"/>
            <a:r>
              <a:rPr lang="en-US" altLang="zh-CN" sz="2600" b="1" dirty="0">
                <a:latin typeface="+mn-ea"/>
              </a:rPr>
              <a:t>4</a:t>
            </a:r>
            <a:r>
              <a:rPr lang="zh-CN" altLang="en-US" sz="2600" b="1" dirty="0">
                <a:latin typeface="+mn-ea"/>
              </a:rPr>
              <a:t>．数据运算</a:t>
            </a:r>
          </a:p>
          <a:p>
            <a:pPr lvl="0"/>
            <a:r>
              <a:rPr lang="en-US" altLang="zh-CN" sz="2600" b="1" dirty="0">
                <a:latin typeface="+mn-ea"/>
              </a:rPr>
              <a:t>5</a:t>
            </a:r>
            <a:r>
              <a:rPr lang="zh-CN" altLang="en-US" sz="2600" b="1" dirty="0">
                <a:latin typeface="+mn-ea"/>
              </a:rPr>
              <a:t>．数据传输</a:t>
            </a:r>
          </a:p>
          <a:p>
            <a:pPr lvl="0"/>
            <a:r>
              <a:rPr lang="en-US" altLang="zh-CN" sz="2600" b="1" dirty="0">
                <a:latin typeface="+mn-ea"/>
              </a:rPr>
              <a:t>6</a:t>
            </a:r>
            <a:r>
              <a:rPr lang="zh-CN" altLang="en-US" sz="2600" b="1" dirty="0">
                <a:latin typeface="+mn-ea"/>
              </a:rPr>
              <a:t>．数据存储</a:t>
            </a:r>
          </a:p>
          <a:p>
            <a:pPr lvl="0"/>
            <a:r>
              <a:rPr lang="en-US" altLang="zh-CN" sz="2600" b="1" dirty="0">
                <a:latin typeface="+mn-ea"/>
              </a:rPr>
              <a:t>7</a:t>
            </a:r>
            <a:r>
              <a:rPr lang="zh-CN" altLang="en-US" sz="2600" b="1" dirty="0">
                <a:latin typeface="+mn-ea"/>
              </a:rPr>
              <a:t>．数据更新、维护</a:t>
            </a:r>
          </a:p>
          <a:p>
            <a:pPr lvl="0"/>
            <a:r>
              <a:rPr lang="en-US" altLang="zh-CN" sz="2600" b="1" dirty="0">
                <a:latin typeface="+mn-ea"/>
              </a:rPr>
              <a:t>8</a:t>
            </a:r>
            <a:r>
              <a:rPr lang="zh-CN" altLang="en-US" sz="2600" b="1" dirty="0">
                <a:latin typeface="+mn-ea"/>
              </a:rPr>
              <a:t>．数据检索</a:t>
            </a:r>
          </a:p>
          <a:p>
            <a:pPr marR="0" lvl="0" rtl="0"/>
            <a:endParaRPr lang="en-US" altLang="zh-CN" sz="2800" b="1" i="0" u="none" strike="noStrike" baseline="0" dirty="0" smtClean="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1970530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4.4.2  </a:t>
            </a:r>
            <a:r>
              <a:rPr lang="zh-CN" altLang="zh-CN" sz="2800" b="1" dirty="0">
                <a:latin typeface="黑体" panose="02010609060101010101" pitchFamily="49" charset="-122"/>
                <a:ea typeface="黑体" panose="02010609060101010101" pitchFamily="49" charset="-122"/>
              </a:rPr>
              <a:t>数据挖掘的方法和</a:t>
            </a:r>
            <a:r>
              <a:rPr lang="zh-CN" altLang="zh-CN" sz="2800" b="1" dirty="0" smtClean="0">
                <a:latin typeface="黑体" panose="02010609060101010101" pitchFamily="49" charset="-122"/>
                <a:ea typeface="黑体" panose="02010609060101010101" pitchFamily="49" charset="-122"/>
              </a:rPr>
              <a:t>技术</a:t>
            </a:r>
            <a:endParaRPr lang="zh-CN" altLang="en-US" sz="2800" b="1"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r>
              <a:rPr lang="en-US" altLang="zh-CN" sz="1600" dirty="0" smtClean="0"/>
              <a:t>         </a:t>
            </a:r>
            <a:r>
              <a:rPr lang="zh-CN" altLang="zh-CN" sz="1600" dirty="0" smtClean="0"/>
              <a:t>数据</a:t>
            </a:r>
            <a:r>
              <a:rPr lang="zh-CN" altLang="zh-CN" sz="1600" dirty="0"/>
              <a:t>挖掘方法由人工智能、机器学习的方法发展而来，结合传统的统计分析方法、模糊数学方法以及科学计算可视化技术，以数据库为研究对象，形成了数据挖掘方法和技术。</a:t>
            </a:r>
          </a:p>
          <a:p>
            <a:r>
              <a:rPr lang="en-US" altLang="zh-CN" sz="1600" b="1" dirty="0"/>
              <a:t>1</a:t>
            </a:r>
            <a:r>
              <a:rPr lang="zh-CN" altLang="zh-CN" sz="1600" b="1" dirty="0"/>
              <a:t>．神经网络方法</a:t>
            </a:r>
            <a:endParaRPr lang="zh-CN" altLang="zh-CN" sz="1600" dirty="0"/>
          </a:p>
          <a:p>
            <a:r>
              <a:rPr lang="en-US" altLang="zh-CN" sz="1600" b="1" dirty="0"/>
              <a:t>2</a:t>
            </a:r>
            <a:r>
              <a:rPr lang="zh-CN" altLang="zh-CN" sz="1600" b="1" dirty="0"/>
              <a:t>．决策树方法</a:t>
            </a:r>
            <a:endParaRPr lang="zh-CN" altLang="zh-CN" sz="1600" dirty="0"/>
          </a:p>
          <a:p>
            <a:pPr marR="0" lvl="0" rtl="0"/>
            <a:endParaRPr lang="zh-CN" altLang="en-US" sz="1600" b="1" i="0" u="none" strike="noStrike" baseline="0" dirty="0" smtClean="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29028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en-US" altLang="zh-CN" sz="2800" b="1" i="0" u="none" strike="noStrike" kern="2200" baseline="0" dirty="0" smtClean="0">
                <a:latin typeface="Times New Roman" panose="02020603050405020304" pitchFamily="18" charset="0"/>
                <a:ea typeface="等线" panose="02010600030101010101" pitchFamily="2" charset="-122"/>
              </a:rPr>
              <a:t>4.1.2   </a:t>
            </a:r>
            <a:r>
              <a:rPr lang="zh-CN" altLang="en-US" sz="2800" b="1" i="0" u="none" strike="noStrike" kern="2200" baseline="0" dirty="0" smtClean="0">
                <a:latin typeface="Times New Roman" panose="02020603050405020304" pitchFamily="18" charset="0"/>
                <a:ea typeface="等线" panose="02010600030101010101" pitchFamily="2" charset="-122"/>
              </a:rPr>
              <a:t>数据处理方式</a:t>
            </a:r>
            <a:endParaRPr lang="zh-CN" altLang="en-US" sz="2800" b="1" i="0" u="none" strike="noStrike" kern="2200" baseline="0" dirty="0" smtClean="0">
              <a:latin typeface="微软雅黑" panose="020B0503020204020204" pitchFamily="34" charset="-122"/>
              <a:ea typeface="微软雅黑" panose="020B0503020204020204" pitchFamily="34" charset="-122"/>
            </a:endParaRPr>
          </a:p>
        </p:txBody>
      </p:sp>
      <p:sp>
        <p:nvSpPr>
          <p:cNvPr id="3" name="文本占位符 2"/>
          <p:cNvSpPr>
            <a:spLocks noGrp="1"/>
          </p:cNvSpPr>
          <p:nvPr>
            <p:ph type="body" idx="1"/>
          </p:nvPr>
        </p:nvSpPr>
        <p:spPr/>
        <p:txBody>
          <a:bodyPr>
            <a:normAutofit/>
          </a:bodyPr>
          <a:lstStyle/>
          <a:p>
            <a:pPr lvl="1">
              <a:buFont typeface="Wingdings" panose="05000000000000000000" pitchFamily="2" charset="2"/>
              <a:buChar char="u"/>
            </a:pPr>
            <a:r>
              <a:rPr lang="en-US" altLang="zh-CN" sz="1600" b="1" dirty="0">
                <a:latin typeface="+mn-ea"/>
              </a:rPr>
              <a:t>1</a:t>
            </a:r>
            <a:r>
              <a:rPr lang="zh-CN" altLang="en-US" sz="1600" b="1" dirty="0">
                <a:latin typeface="+mn-ea"/>
              </a:rPr>
              <a:t>．批处理方式</a:t>
            </a:r>
          </a:p>
          <a:p>
            <a:pPr lvl="1">
              <a:buFont typeface="Wingdings" panose="05000000000000000000" pitchFamily="2" charset="2"/>
              <a:buChar char="u"/>
            </a:pPr>
            <a:r>
              <a:rPr lang="en-US" altLang="zh-CN" sz="1600" b="1" dirty="0">
                <a:latin typeface="+mn-ea"/>
              </a:rPr>
              <a:t>2</a:t>
            </a:r>
            <a:r>
              <a:rPr lang="zh-CN" altLang="en-US" sz="1600" b="1" dirty="0">
                <a:latin typeface="+mn-ea"/>
              </a:rPr>
              <a:t>．实时处理方式</a:t>
            </a:r>
          </a:p>
          <a:p>
            <a:pPr marL="201168" lvl="1" indent="0">
              <a:buNone/>
            </a:pPr>
            <a:endParaRPr lang="zh-CN" altLang="en-US" sz="2000" b="1" dirty="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4117607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en-US" altLang="zh-CN" sz="2800" b="1" i="0" u="none" strike="noStrike" kern="2200" baseline="0" dirty="0" smtClean="0">
                <a:latin typeface="黑体" panose="02010609060101010101" pitchFamily="49" charset="-122"/>
                <a:ea typeface="黑体" panose="02010609060101010101" pitchFamily="49" charset="-122"/>
              </a:rPr>
              <a:t>4.1.3</a:t>
            </a:r>
            <a:r>
              <a:rPr lang="zh-CN" altLang="en-US" sz="2800" b="1" i="0" u="none" strike="noStrike" kern="2200" baseline="0" dirty="0" smtClean="0">
                <a:latin typeface="黑体" panose="02010609060101010101" pitchFamily="49" charset="-122"/>
                <a:ea typeface="黑体" panose="02010609060101010101" pitchFamily="49" charset="-122"/>
              </a:rPr>
              <a:t>  数据处理技术</a:t>
            </a:r>
          </a:p>
        </p:txBody>
      </p:sp>
      <p:sp>
        <p:nvSpPr>
          <p:cNvPr id="3" name="文本占位符 2"/>
          <p:cNvSpPr>
            <a:spLocks noGrp="1"/>
          </p:cNvSpPr>
          <p:nvPr>
            <p:ph type="body" idx="1"/>
          </p:nvPr>
        </p:nvSpPr>
        <p:spPr/>
        <p:txBody>
          <a:bodyPr>
            <a:normAutofit fontScale="85000" lnSpcReduction="20000"/>
          </a:bodyPr>
          <a:lstStyle/>
          <a:p>
            <a:pPr marL="201168" lvl="1" indent="0">
              <a:buNone/>
            </a:pPr>
            <a:r>
              <a:rPr lang="en-US" altLang="zh-CN" b="1" dirty="0">
                <a:latin typeface="+mn-ea"/>
              </a:rPr>
              <a:t>1. </a:t>
            </a:r>
            <a:r>
              <a:rPr lang="zh-CN" altLang="en-US" b="1" dirty="0">
                <a:latin typeface="+mn-ea"/>
              </a:rPr>
              <a:t>数据处理技术的发展</a:t>
            </a:r>
          </a:p>
          <a:p>
            <a:pPr marL="201168" lvl="1" indent="0">
              <a:buNone/>
            </a:pPr>
            <a:r>
              <a:rPr lang="zh-CN" altLang="en-US" dirty="0" smtClean="0">
                <a:latin typeface="+mn-ea"/>
              </a:rPr>
              <a:t>（</a:t>
            </a:r>
            <a:r>
              <a:rPr lang="en-US" altLang="zh-CN" dirty="0">
                <a:latin typeface="+mn-ea"/>
              </a:rPr>
              <a:t>1</a:t>
            </a:r>
            <a:r>
              <a:rPr lang="zh-CN" altLang="en-US" dirty="0">
                <a:latin typeface="+mn-ea"/>
              </a:rPr>
              <a:t>）人工处理阶段。</a:t>
            </a:r>
          </a:p>
          <a:p>
            <a:pPr marL="201168" lvl="1" indent="0">
              <a:buNone/>
            </a:pPr>
            <a:r>
              <a:rPr lang="zh-CN" altLang="en-US" dirty="0">
                <a:latin typeface="+mn-ea"/>
              </a:rPr>
              <a:t>（</a:t>
            </a:r>
            <a:r>
              <a:rPr lang="en-US" altLang="zh-CN" dirty="0">
                <a:latin typeface="+mn-ea"/>
              </a:rPr>
              <a:t>2</a:t>
            </a:r>
            <a:r>
              <a:rPr lang="zh-CN" altLang="en-US" dirty="0">
                <a:latin typeface="+mn-ea"/>
              </a:rPr>
              <a:t>）文件系统阶段。</a:t>
            </a:r>
          </a:p>
          <a:p>
            <a:pPr marL="201168" lvl="1" indent="0">
              <a:buNone/>
            </a:pPr>
            <a:r>
              <a:rPr lang="zh-CN" altLang="en-US" dirty="0">
                <a:latin typeface="+mn-ea"/>
              </a:rPr>
              <a:t>（</a:t>
            </a:r>
            <a:r>
              <a:rPr lang="en-US" altLang="zh-CN" dirty="0">
                <a:latin typeface="+mn-ea"/>
              </a:rPr>
              <a:t>3</a:t>
            </a:r>
            <a:r>
              <a:rPr lang="zh-CN" altLang="en-US" dirty="0">
                <a:latin typeface="+mn-ea"/>
              </a:rPr>
              <a:t>）数据库系统阶段。</a:t>
            </a:r>
          </a:p>
          <a:p>
            <a:pPr marL="201168" lvl="1" indent="0">
              <a:buNone/>
            </a:pPr>
            <a:r>
              <a:rPr lang="zh-CN" altLang="en-US" dirty="0" smtClean="0">
                <a:latin typeface="+mn-ea"/>
              </a:rPr>
              <a:t>（</a:t>
            </a:r>
            <a:r>
              <a:rPr lang="en-US" altLang="zh-CN" dirty="0">
                <a:latin typeface="+mn-ea"/>
              </a:rPr>
              <a:t>4</a:t>
            </a:r>
            <a:r>
              <a:rPr lang="zh-CN" altLang="en-US" dirty="0">
                <a:latin typeface="+mn-ea"/>
              </a:rPr>
              <a:t>）数据仓库与大数据阶段。</a:t>
            </a:r>
          </a:p>
          <a:p>
            <a:pPr marL="201168" lvl="1" indent="0">
              <a:buNone/>
            </a:pPr>
            <a:r>
              <a:rPr lang="en-US" altLang="zh-CN" b="1" dirty="0">
                <a:latin typeface="+mn-ea"/>
              </a:rPr>
              <a:t>2. </a:t>
            </a:r>
            <a:r>
              <a:rPr lang="zh-CN" altLang="en-US" b="1" dirty="0">
                <a:latin typeface="+mn-ea"/>
              </a:rPr>
              <a:t>数据处理软件</a:t>
            </a:r>
          </a:p>
          <a:p>
            <a:pPr marL="201168" lvl="1" indent="0">
              <a:buNone/>
            </a:pPr>
            <a:r>
              <a:rPr lang="en-US" altLang="zh-CN" b="1" dirty="0">
                <a:latin typeface="+mn-ea"/>
              </a:rPr>
              <a:t>3.</a:t>
            </a:r>
            <a:r>
              <a:rPr lang="zh-CN" altLang="en-US" b="1" dirty="0">
                <a:latin typeface="+mn-ea"/>
              </a:rPr>
              <a:t>数据分析与处理方法</a:t>
            </a:r>
          </a:p>
          <a:p>
            <a:pPr marL="201168" lvl="1" indent="0">
              <a:buNone/>
            </a:pPr>
            <a:r>
              <a:rPr lang="zh-CN" altLang="en-US" dirty="0">
                <a:latin typeface="+mn-ea"/>
              </a:rPr>
              <a:t>（</a:t>
            </a:r>
            <a:r>
              <a:rPr lang="en-US" altLang="zh-CN" dirty="0">
                <a:latin typeface="+mn-ea"/>
              </a:rPr>
              <a:t>1</a:t>
            </a:r>
            <a:r>
              <a:rPr lang="zh-CN" altLang="en-US" dirty="0">
                <a:latin typeface="+mn-ea"/>
              </a:rPr>
              <a:t>）数据采集。</a:t>
            </a:r>
          </a:p>
          <a:p>
            <a:pPr marL="201168" lvl="1" indent="0">
              <a:buNone/>
            </a:pPr>
            <a:r>
              <a:rPr lang="zh-CN" altLang="en-US" dirty="0">
                <a:latin typeface="+mn-ea"/>
              </a:rPr>
              <a:t>（</a:t>
            </a:r>
            <a:r>
              <a:rPr lang="en-US" altLang="zh-CN" dirty="0">
                <a:latin typeface="+mn-ea"/>
              </a:rPr>
              <a:t>2</a:t>
            </a:r>
            <a:r>
              <a:rPr lang="zh-CN" altLang="en-US" dirty="0">
                <a:latin typeface="+mn-ea"/>
              </a:rPr>
              <a:t>）数据统计与分析。</a:t>
            </a:r>
          </a:p>
          <a:p>
            <a:pPr marL="201168" lvl="1" indent="0">
              <a:buNone/>
            </a:pPr>
            <a:r>
              <a:rPr lang="zh-CN" altLang="en-US" dirty="0">
                <a:latin typeface="+mn-ea"/>
              </a:rPr>
              <a:t>（</a:t>
            </a:r>
            <a:r>
              <a:rPr lang="en-US" altLang="zh-CN" dirty="0">
                <a:latin typeface="+mn-ea"/>
              </a:rPr>
              <a:t>3</a:t>
            </a:r>
            <a:r>
              <a:rPr lang="zh-CN" altLang="en-US" dirty="0">
                <a:latin typeface="+mn-ea"/>
              </a:rPr>
              <a:t>）数据导入</a:t>
            </a:r>
            <a:r>
              <a:rPr lang="en-US" altLang="zh-CN" dirty="0">
                <a:latin typeface="+mn-ea"/>
              </a:rPr>
              <a:t>/</a:t>
            </a:r>
            <a:r>
              <a:rPr lang="zh-CN" altLang="en-US" dirty="0">
                <a:latin typeface="+mn-ea"/>
              </a:rPr>
              <a:t>预处理。</a:t>
            </a:r>
          </a:p>
          <a:p>
            <a:pPr marL="201168" lvl="1" indent="0">
              <a:buNone/>
            </a:pPr>
            <a:r>
              <a:rPr lang="zh-CN" altLang="en-US" dirty="0">
                <a:latin typeface="+mn-ea"/>
              </a:rPr>
              <a:t>（</a:t>
            </a:r>
            <a:r>
              <a:rPr lang="en-US" altLang="zh-CN" dirty="0">
                <a:latin typeface="+mn-ea"/>
              </a:rPr>
              <a:t>4</a:t>
            </a:r>
            <a:r>
              <a:rPr lang="zh-CN" altLang="en-US" dirty="0">
                <a:latin typeface="+mn-ea"/>
              </a:rPr>
              <a:t>）数据挖掘。</a:t>
            </a:r>
          </a:p>
          <a:p>
            <a:pPr marL="201168" marR="0" lvl="1" indent="0" rtl="0">
              <a:buNone/>
            </a:pPr>
            <a:endParaRPr lang="zh-CN" altLang="en-US" b="1" i="0" u="none" strike="noStrike"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31088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imes New Roman" panose="02020603050405020304" pitchFamily="18" charset="0"/>
                <a:ea typeface="等线" panose="02010600030101010101" pitchFamily="2" charset="-122"/>
              </a:rPr>
              <a:t>4.2  </a:t>
            </a:r>
            <a:r>
              <a:rPr lang="zh-CN" altLang="en-US" b="1" i="0" u="none" strike="noStrike" kern="2200" baseline="0" dirty="0" smtClean="0">
                <a:latin typeface="Times New Roman" panose="02020603050405020304" pitchFamily="18" charset="0"/>
                <a:ea typeface="等线" panose="02010600030101010101" pitchFamily="2" charset="-122"/>
              </a:rPr>
              <a:t>数据库技术</a:t>
            </a:r>
          </a:p>
        </p:txBody>
      </p:sp>
      <p:sp>
        <p:nvSpPr>
          <p:cNvPr id="3" name="文本占位符 2"/>
          <p:cNvSpPr>
            <a:spLocks noGrp="1"/>
          </p:cNvSpPr>
          <p:nvPr>
            <p:ph type="body" idx="1"/>
          </p:nvPr>
        </p:nvSpPr>
        <p:spPr/>
        <p:txBody>
          <a:bodyPr>
            <a:normAutofit fontScale="92500" lnSpcReduction="20000"/>
          </a:bodyPr>
          <a:lstStyle/>
          <a:p>
            <a:pPr marL="201168" lvl="1" indent="0">
              <a:buNone/>
            </a:pPr>
            <a:r>
              <a:rPr lang="en-US" altLang="zh-CN" sz="3000" b="1" dirty="0">
                <a:latin typeface="黑体" panose="02010609060101010101" pitchFamily="49" charset="-122"/>
                <a:ea typeface="黑体" panose="02010609060101010101" pitchFamily="49" charset="-122"/>
              </a:rPr>
              <a:t>4.2.1  </a:t>
            </a:r>
            <a:r>
              <a:rPr lang="zh-CN" altLang="en-US" sz="3000" b="1" dirty="0">
                <a:latin typeface="黑体" panose="02010609060101010101" pitchFamily="49" charset="-122"/>
                <a:ea typeface="黑体" panose="02010609060101010101" pitchFamily="49" charset="-122"/>
              </a:rPr>
              <a:t>数据库技术概述</a:t>
            </a:r>
          </a:p>
          <a:p>
            <a:pPr marL="201168" lvl="1" indent="0">
              <a:buNone/>
            </a:pPr>
            <a:r>
              <a:rPr lang="en-US" altLang="zh-CN" b="1" dirty="0">
                <a:latin typeface="Times New Roman" panose="02020603050405020304" pitchFamily="18" charset="0"/>
                <a:cs typeface="Times New Roman" panose="02020603050405020304" pitchFamily="18" charset="0"/>
              </a:rPr>
              <a:t>1</a:t>
            </a:r>
            <a:r>
              <a:rPr lang="zh-CN" altLang="en-US" b="1" dirty="0">
                <a:latin typeface="Times New Roman" panose="02020603050405020304" pitchFamily="18" charset="0"/>
                <a:cs typeface="Times New Roman" panose="02020603050405020304" pitchFamily="18" charset="0"/>
              </a:rPr>
              <a:t>．数据库技术的概念</a:t>
            </a:r>
          </a:p>
          <a:p>
            <a:pPr marL="201168" lvl="1" indent="0">
              <a:buNone/>
            </a:pPr>
            <a:r>
              <a:rPr lang="en-US" altLang="zh-CN" b="1" dirty="0">
                <a:latin typeface="Times New Roman" panose="02020603050405020304" pitchFamily="18" charset="0"/>
                <a:cs typeface="Times New Roman" panose="02020603050405020304" pitchFamily="18" charset="0"/>
              </a:rPr>
              <a:t>2</a:t>
            </a:r>
            <a:r>
              <a:rPr lang="zh-CN" altLang="en-US" b="1" dirty="0">
                <a:latin typeface="Times New Roman" panose="02020603050405020304" pitchFamily="18" charset="0"/>
                <a:cs typeface="Times New Roman" panose="02020603050405020304" pitchFamily="18" charset="0"/>
              </a:rPr>
              <a:t>．数据库技术的应用及特点</a:t>
            </a:r>
          </a:p>
          <a:p>
            <a:pPr marL="201168" lvl="1" indent="0">
              <a:buNone/>
            </a:pPr>
            <a:r>
              <a:rPr lang="en-US" altLang="zh-CN" b="1" dirty="0">
                <a:latin typeface="Times New Roman" panose="02020603050405020304" pitchFamily="18" charset="0"/>
                <a:cs typeface="Times New Roman" panose="02020603050405020304" pitchFamily="18" charset="0"/>
              </a:rPr>
              <a:t>3</a:t>
            </a:r>
            <a:r>
              <a:rPr lang="zh-CN" altLang="en-US" b="1" dirty="0">
                <a:latin typeface="Times New Roman" panose="02020603050405020304" pitchFamily="18" charset="0"/>
                <a:cs typeface="Times New Roman" panose="02020603050405020304" pitchFamily="18" charset="0"/>
              </a:rPr>
              <a:t>．数据库技术的发展</a:t>
            </a:r>
          </a:p>
          <a:p>
            <a:pPr marL="201168" lvl="1" indent="0">
              <a:buNone/>
            </a:pP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）第一代数据库系统</a:t>
            </a:r>
            <a:r>
              <a:rPr lang="zh-CN" altLang="en-US" dirty="0" smtClean="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2</a:t>
            </a:r>
            <a:r>
              <a:rPr lang="zh-CN" altLang="en-US" dirty="0">
                <a:latin typeface="Times New Roman" panose="02020603050405020304" pitchFamily="18" charset="0"/>
                <a:cs typeface="Times New Roman" panose="02020603050405020304" pitchFamily="18" charset="0"/>
              </a:rPr>
              <a:t>）第二代数据库系统</a:t>
            </a:r>
            <a:r>
              <a:rPr lang="zh-CN" altLang="en-US" dirty="0" smtClean="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）第三代数据库系统。</a:t>
            </a:r>
          </a:p>
          <a:p>
            <a:pPr marL="201168" lvl="1" indent="0">
              <a:buNone/>
            </a:pPr>
            <a:r>
              <a:rPr lang="en-US" altLang="zh-CN" b="1" dirty="0">
                <a:latin typeface="Times New Roman" panose="02020603050405020304" pitchFamily="18" charset="0"/>
                <a:cs typeface="Times New Roman" panose="02020603050405020304" pitchFamily="18" charset="0"/>
              </a:rPr>
              <a:t>4</a:t>
            </a:r>
            <a:r>
              <a:rPr lang="zh-CN" altLang="en-US" b="1" dirty="0">
                <a:latin typeface="Times New Roman" panose="02020603050405020304" pitchFamily="18" charset="0"/>
                <a:cs typeface="Times New Roman" panose="02020603050405020304" pitchFamily="18" charset="0"/>
              </a:rPr>
              <a:t>．数据库系统访问技术</a:t>
            </a:r>
          </a:p>
          <a:p>
            <a:pPr marL="201168" lvl="1" indent="0">
              <a:buNone/>
            </a:pPr>
            <a:r>
              <a:rPr lang="zh-CN" altLang="en-US" dirty="0" smtClean="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）开放数据库连接</a:t>
            </a:r>
            <a:r>
              <a:rPr lang="zh-CN" altLang="en-US" dirty="0" smtClean="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2</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OLE DB</a:t>
            </a:r>
            <a:r>
              <a:rPr lang="zh-CN" altLang="en-US" dirty="0" smtClean="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）动态数据对象。</a:t>
            </a:r>
          </a:p>
          <a:p>
            <a:pPr marL="201168" lvl="1" indent="0">
              <a:buNone/>
            </a:pPr>
            <a:r>
              <a:rPr lang="en-US" altLang="zh-CN" b="1" dirty="0">
                <a:latin typeface="Times New Roman" panose="02020603050405020304" pitchFamily="18" charset="0"/>
                <a:cs typeface="Times New Roman" panose="02020603050405020304" pitchFamily="18" charset="0"/>
              </a:rPr>
              <a:t>5</a:t>
            </a:r>
            <a:r>
              <a:rPr lang="zh-CN" altLang="en-US" b="1" dirty="0">
                <a:latin typeface="Times New Roman" panose="02020603050405020304" pitchFamily="18" charset="0"/>
                <a:cs typeface="Times New Roman" panose="02020603050405020304" pitchFamily="18" charset="0"/>
              </a:rPr>
              <a:t>．网络数据库系统编程技术</a:t>
            </a:r>
          </a:p>
          <a:p>
            <a:pPr marL="201168" lvl="1" indent="0">
              <a:buNone/>
            </a:pP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）通用网关接口编程</a:t>
            </a:r>
            <a:r>
              <a:rPr lang="zh-CN" altLang="en-US" dirty="0" smtClean="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2</a:t>
            </a:r>
            <a:r>
              <a:rPr lang="zh-CN" altLang="en-US" dirty="0">
                <a:latin typeface="Times New Roman" panose="02020603050405020304" pitchFamily="18" charset="0"/>
                <a:cs typeface="Times New Roman" panose="02020603050405020304" pitchFamily="18" charset="0"/>
              </a:rPr>
              <a:t>）动态服务器页面</a:t>
            </a:r>
            <a:r>
              <a:rPr lang="zh-CN" altLang="en-US" dirty="0" smtClean="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Java</a:t>
            </a:r>
            <a:r>
              <a:rPr lang="zh-CN" altLang="en-US" dirty="0">
                <a:latin typeface="Times New Roman" panose="02020603050405020304" pitchFamily="18" charset="0"/>
                <a:cs typeface="Times New Roman" panose="02020603050405020304" pitchFamily="18" charset="0"/>
              </a:rPr>
              <a:t>服务器页面。</a:t>
            </a:r>
          </a:p>
          <a:p>
            <a:pPr marL="201168" marR="0" lvl="1" indent="0" rtl="0">
              <a:buNone/>
            </a:pPr>
            <a:endParaRPr lang="zh-CN" altLang="en-US" sz="1800" b="1" i="0" u="none" strike="noStrike"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3818496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kern="2200" dirty="0" smtClean="0">
                <a:latin typeface="Times New Roman" panose="02020603050405020304" pitchFamily="18" charset="0"/>
                <a:ea typeface="等线" panose="02010600030101010101" pitchFamily="2" charset="-122"/>
              </a:rPr>
              <a:t>4.2.2  </a:t>
            </a:r>
            <a:r>
              <a:rPr lang="zh-CN" altLang="en-US" sz="2800" b="1" kern="2200" dirty="0" smtClean="0">
                <a:latin typeface="Times New Roman" panose="02020603050405020304" pitchFamily="18" charset="0"/>
                <a:ea typeface="等线" panose="02010600030101010101" pitchFamily="2" charset="-122"/>
              </a:rPr>
              <a:t>数据模型</a:t>
            </a:r>
            <a:endParaRPr lang="zh-CN" altLang="en-US" sz="2800" dirty="0"/>
          </a:p>
        </p:txBody>
      </p:sp>
      <p:sp>
        <p:nvSpPr>
          <p:cNvPr id="3" name="文本占位符 2"/>
          <p:cNvSpPr>
            <a:spLocks noGrp="1"/>
          </p:cNvSpPr>
          <p:nvPr>
            <p:ph type="body" idx="1"/>
          </p:nvPr>
        </p:nvSpPr>
        <p:spPr>
          <a:xfrm>
            <a:off x="980902" y="1845734"/>
            <a:ext cx="10918654" cy="3912516"/>
          </a:xfrm>
        </p:spPr>
        <p:txBody>
          <a:bodyPr>
            <a:normAutofit/>
          </a:bodyPr>
          <a:lstStyle/>
          <a:p>
            <a:pPr lvl="1"/>
            <a:r>
              <a:rPr lang="en-US" altLang="zh-CN" sz="1600" b="1" dirty="0">
                <a:latin typeface="+mn-ea"/>
              </a:rPr>
              <a:t>1.</a:t>
            </a:r>
            <a:r>
              <a:rPr lang="zh-CN" altLang="en-US" sz="1600" b="1" dirty="0">
                <a:latin typeface="+mn-ea"/>
              </a:rPr>
              <a:t>层次模型</a:t>
            </a:r>
          </a:p>
          <a:p>
            <a:pPr lvl="1"/>
            <a:r>
              <a:rPr lang="zh-CN" altLang="en-US" sz="1600" dirty="0">
                <a:latin typeface="+mn-ea"/>
              </a:rPr>
              <a:t>若用图来表示，层次模型是一棵倒立的树。在数据库中，满足以下两个条件的数据模型称为层次模型：</a:t>
            </a:r>
          </a:p>
          <a:p>
            <a:pPr lvl="1"/>
            <a:r>
              <a:rPr lang="zh-CN" altLang="en-US" sz="1600" dirty="0">
                <a:latin typeface="+mn-ea"/>
              </a:rPr>
              <a:t>（</a:t>
            </a:r>
            <a:r>
              <a:rPr lang="en-US" altLang="zh-CN" sz="1600" dirty="0">
                <a:latin typeface="+mn-ea"/>
              </a:rPr>
              <a:t>1</a:t>
            </a:r>
            <a:r>
              <a:rPr lang="zh-CN" altLang="en-US" sz="1600" dirty="0">
                <a:latin typeface="+mn-ea"/>
              </a:rPr>
              <a:t>）有且仅有一个结点无父结点，这个结点称为根结点。</a:t>
            </a:r>
          </a:p>
          <a:p>
            <a:pPr lvl="1"/>
            <a:r>
              <a:rPr lang="zh-CN" altLang="en-US" sz="1600" dirty="0">
                <a:latin typeface="+mn-ea"/>
              </a:rPr>
              <a:t>（</a:t>
            </a:r>
            <a:r>
              <a:rPr lang="en-US" altLang="zh-CN" sz="1600" dirty="0">
                <a:latin typeface="+mn-ea"/>
              </a:rPr>
              <a:t>2</a:t>
            </a:r>
            <a:r>
              <a:rPr lang="zh-CN" altLang="en-US" sz="1600" dirty="0">
                <a:latin typeface="+mn-ea"/>
              </a:rPr>
              <a:t>）其他结点有且仅有一个父结点。</a:t>
            </a:r>
          </a:p>
          <a:p>
            <a:pPr lvl="1"/>
            <a:r>
              <a:rPr lang="en-US" altLang="zh-CN" sz="1600" b="1" dirty="0">
                <a:latin typeface="+mn-ea"/>
              </a:rPr>
              <a:t>2</a:t>
            </a:r>
            <a:r>
              <a:rPr lang="zh-CN" altLang="en-US" sz="1600" b="1" dirty="0">
                <a:latin typeface="+mn-ea"/>
              </a:rPr>
              <a:t>．网状模型</a:t>
            </a:r>
          </a:p>
          <a:p>
            <a:pPr lvl="1"/>
            <a:r>
              <a:rPr lang="zh-CN" altLang="en-US" sz="1600" dirty="0">
                <a:latin typeface="+mn-ea"/>
              </a:rPr>
              <a:t>若用图来表示，网状模型是一个网络。在数据库中，满足以下两个条件之一的数据模型称为网状模型。</a:t>
            </a:r>
          </a:p>
          <a:p>
            <a:pPr lvl="1"/>
            <a:r>
              <a:rPr lang="zh-CN" altLang="en-US" sz="1600" dirty="0">
                <a:latin typeface="+mn-ea"/>
              </a:rPr>
              <a:t>（</a:t>
            </a:r>
            <a:r>
              <a:rPr lang="en-US" altLang="zh-CN" sz="1600" dirty="0">
                <a:latin typeface="+mn-ea"/>
              </a:rPr>
              <a:t>1</a:t>
            </a:r>
            <a:r>
              <a:rPr lang="zh-CN" altLang="en-US" sz="1600" dirty="0">
                <a:latin typeface="+mn-ea"/>
              </a:rPr>
              <a:t>）允许一个以上的结点无父结点。</a:t>
            </a:r>
          </a:p>
          <a:p>
            <a:pPr lvl="1"/>
            <a:r>
              <a:rPr lang="zh-CN" altLang="en-US" sz="1600" dirty="0">
                <a:latin typeface="+mn-ea"/>
              </a:rPr>
              <a:t>（</a:t>
            </a:r>
            <a:r>
              <a:rPr lang="en-US" altLang="zh-CN" sz="1600" dirty="0">
                <a:latin typeface="+mn-ea"/>
              </a:rPr>
              <a:t>2</a:t>
            </a:r>
            <a:r>
              <a:rPr lang="zh-CN" altLang="en-US" sz="1600" dirty="0">
                <a:latin typeface="+mn-ea"/>
              </a:rPr>
              <a:t>）允许结点可以有多于一个的父结点。 </a:t>
            </a:r>
          </a:p>
          <a:p>
            <a:pPr lvl="1"/>
            <a:endParaRPr lang="zh-CN" altLang="en-US" sz="1800" b="1" dirty="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1154217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147155" y="1845734"/>
            <a:ext cx="10789471" cy="4555066"/>
          </a:xfrm>
        </p:spPr>
        <p:txBody>
          <a:bodyPr>
            <a:normAutofit fontScale="85000" lnSpcReduction="10000"/>
          </a:bodyPr>
          <a:lstStyle/>
          <a:p>
            <a:r>
              <a:rPr lang="en-US" altLang="zh-CN" sz="1900" b="1" dirty="0">
                <a:latin typeface="+mn-ea"/>
              </a:rPr>
              <a:t>3</a:t>
            </a:r>
            <a:r>
              <a:rPr lang="zh-CN" altLang="en-US" sz="1900" b="1" dirty="0">
                <a:latin typeface="+mn-ea"/>
              </a:rPr>
              <a:t>．关系模型</a:t>
            </a:r>
          </a:p>
          <a:p>
            <a:r>
              <a:rPr lang="zh-CN" altLang="en-US" sz="1900" dirty="0">
                <a:latin typeface="+mn-ea"/>
              </a:rPr>
              <a:t>关系模型把世界看作是由实体（</a:t>
            </a:r>
            <a:r>
              <a:rPr lang="en-US" altLang="zh-CN" sz="1900" dirty="0">
                <a:latin typeface="+mn-ea"/>
              </a:rPr>
              <a:t>Entity</a:t>
            </a:r>
            <a:r>
              <a:rPr lang="zh-CN" altLang="en-US" sz="1900" dirty="0">
                <a:latin typeface="+mn-ea"/>
              </a:rPr>
              <a:t>）和联系（</a:t>
            </a:r>
            <a:r>
              <a:rPr lang="en-US" altLang="zh-CN" sz="1900" dirty="0">
                <a:latin typeface="+mn-ea"/>
              </a:rPr>
              <a:t>Relationship</a:t>
            </a:r>
            <a:r>
              <a:rPr lang="zh-CN" altLang="en-US" sz="1900" dirty="0">
                <a:latin typeface="+mn-ea"/>
              </a:rPr>
              <a:t>）构成的。</a:t>
            </a:r>
          </a:p>
          <a:p>
            <a:r>
              <a:rPr lang="zh-CN" altLang="en-US" sz="1900" dirty="0">
                <a:latin typeface="+mn-ea"/>
              </a:rPr>
              <a:t>所谓联系，就是指实体之间的关系，即实体之间的对应关系。联系可以分为三种：</a:t>
            </a:r>
          </a:p>
          <a:p>
            <a:r>
              <a:rPr lang="zh-CN" altLang="en-US" sz="1900" dirty="0">
                <a:latin typeface="+mn-ea"/>
              </a:rPr>
              <a:t>（</a:t>
            </a:r>
            <a:r>
              <a:rPr lang="en-US" altLang="zh-CN" sz="1900" dirty="0">
                <a:latin typeface="+mn-ea"/>
              </a:rPr>
              <a:t>1</a:t>
            </a:r>
            <a:r>
              <a:rPr lang="zh-CN" altLang="en-US" sz="1900" dirty="0">
                <a:latin typeface="+mn-ea"/>
              </a:rPr>
              <a:t>）一对一的联系。例如，一个班级只有一个班长，一个班长只属于一个班级，班长和班级之间为一对一的联系。</a:t>
            </a:r>
          </a:p>
          <a:p>
            <a:r>
              <a:rPr lang="zh-CN" altLang="en-US" sz="1900" dirty="0">
                <a:latin typeface="+mn-ea"/>
              </a:rPr>
              <a:t>（</a:t>
            </a:r>
            <a:r>
              <a:rPr lang="en-US" altLang="zh-CN" sz="1900" dirty="0">
                <a:latin typeface="+mn-ea"/>
              </a:rPr>
              <a:t>2</a:t>
            </a:r>
            <a:r>
              <a:rPr lang="zh-CN" altLang="en-US" sz="1900" dirty="0">
                <a:latin typeface="+mn-ea"/>
              </a:rPr>
              <a:t>）一对多的联系。例如，相同性别的人有许多个，一个人只有一种性别，性别与人之间为一对多的联系。</a:t>
            </a:r>
          </a:p>
          <a:p>
            <a:r>
              <a:rPr lang="zh-CN" altLang="en-US" sz="1900" dirty="0">
                <a:latin typeface="+mn-ea"/>
              </a:rPr>
              <a:t>（</a:t>
            </a:r>
            <a:r>
              <a:rPr lang="en-US" altLang="zh-CN" sz="1900" dirty="0">
                <a:latin typeface="+mn-ea"/>
              </a:rPr>
              <a:t>3</a:t>
            </a:r>
            <a:r>
              <a:rPr lang="zh-CN" altLang="en-US" sz="1900" dirty="0">
                <a:latin typeface="+mn-ea"/>
              </a:rPr>
              <a:t>）多对多的联系。例如，一个人可以选多门课，一门课可以被很多人选，人与课程之间是多对多的联系。</a:t>
            </a:r>
          </a:p>
          <a:p>
            <a:r>
              <a:rPr lang="zh-CN" altLang="en-US" sz="1900" dirty="0" smtClean="0">
                <a:latin typeface="+mn-ea"/>
              </a:rPr>
              <a:t>满足</a:t>
            </a:r>
            <a:r>
              <a:rPr lang="zh-CN" altLang="en-US" sz="1900" dirty="0">
                <a:latin typeface="+mn-ea"/>
              </a:rPr>
              <a:t>下列条件的二维表，在关系模型中称为关系。</a:t>
            </a:r>
          </a:p>
          <a:p>
            <a:r>
              <a:rPr lang="zh-CN" altLang="en-US" sz="1900" dirty="0">
                <a:latin typeface="+mn-ea"/>
              </a:rPr>
              <a:t>（</a:t>
            </a:r>
            <a:r>
              <a:rPr lang="en-US" altLang="zh-CN" sz="1900" dirty="0">
                <a:latin typeface="+mn-ea"/>
              </a:rPr>
              <a:t>1</a:t>
            </a:r>
            <a:r>
              <a:rPr lang="zh-CN" altLang="en-US" sz="1900" dirty="0">
                <a:latin typeface="+mn-ea"/>
              </a:rPr>
              <a:t>）每一列中的分量是类型相同的数据。</a:t>
            </a:r>
          </a:p>
          <a:p>
            <a:r>
              <a:rPr lang="zh-CN" altLang="en-US" sz="1900" dirty="0">
                <a:latin typeface="+mn-ea"/>
              </a:rPr>
              <a:t>（</a:t>
            </a:r>
            <a:r>
              <a:rPr lang="en-US" altLang="zh-CN" sz="1900" dirty="0">
                <a:latin typeface="+mn-ea"/>
              </a:rPr>
              <a:t>2</a:t>
            </a:r>
            <a:r>
              <a:rPr lang="zh-CN" altLang="en-US" sz="1900" dirty="0">
                <a:latin typeface="+mn-ea"/>
              </a:rPr>
              <a:t>）列的顺序可以是任意的。</a:t>
            </a:r>
          </a:p>
          <a:p>
            <a:r>
              <a:rPr lang="zh-CN" altLang="en-US" sz="1900" dirty="0">
                <a:latin typeface="+mn-ea"/>
              </a:rPr>
              <a:t>（</a:t>
            </a:r>
            <a:r>
              <a:rPr lang="en-US" altLang="zh-CN" sz="1900" dirty="0">
                <a:latin typeface="+mn-ea"/>
              </a:rPr>
              <a:t>3</a:t>
            </a:r>
            <a:r>
              <a:rPr lang="zh-CN" altLang="en-US" sz="1900" dirty="0">
                <a:latin typeface="+mn-ea"/>
              </a:rPr>
              <a:t>）行的顺序可以是任意的。</a:t>
            </a:r>
          </a:p>
          <a:p>
            <a:r>
              <a:rPr lang="zh-CN" altLang="en-US" sz="1900" dirty="0">
                <a:latin typeface="+mn-ea"/>
              </a:rPr>
              <a:t>（</a:t>
            </a:r>
            <a:r>
              <a:rPr lang="en-US" altLang="zh-CN" sz="1900" dirty="0">
                <a:latin typeface="+mn-ea"/>
              </a:rPr>
              <a:t>4</a:t>
            </a:r>
            <a:r>
              <a:rPr lang="zh-CN" altLang="en-US" sz="1900" dirty="0">
                <a:latin typeface="+mn-ea"/>
              </a:rPr>
              <a:t>）表中的分量是不可再分割的最小数据项，即表中不允许有子表。</a:t>
            </a:r>
          </a:p>
          <a:p>
            <a:r>
              <a:rPr lang="zh-CN" altLang="en-US" sz="1900" dirty="0">
                <a:latin typeface="+mn-ea"/>
              </a:rPr>
              <a:t>（</a:t>
            </a:r>
            <a:r>
              <a:rPr lang="en-US" altLang="zh-CN" sz="1900" dirty="0">
                <a:latin typeface="+mn-ea"/>
              </a:rPr>
              <a:t>5</a:t>
            </a:r>
            <a:r>
              <a:rPr lang="zh-CN" altLang="en-US" sz="1900" dirty="0">
                <a:latin typeface="+mn-ea"/>
              </a:rPr>
              <a:t>）表中的任意两行不能完全相同。 </a:t>
            </a:r>
          </a:p>
          <a:p>
            <a:endParaRPr lang="zh-CN" altLang="en-US" dirty="0"/>
          </a:p>
        </p:txBody>
      </p:sp>
      <p:sp>
        <p:nvSpPr>
          <p:cNvPr id="2" name="矩形 1"/>
          <p:cNvSpPr/>
          <p:nvPr/>
        </p:nvSpPr>
        <p:spPr>
          <a:xfrm>
            <a:off x="1147155" y="1246909"/>
            <a:ext cx="5791384" cy="523220"/>
          </a:xfrm>
          <a:prstGeom prst="rect">
            <a:avLst/>
          </a:prstGeom>
        </p:spPr>
        <p:txBody>
          <a:bodyPr wrap="square">
            <a:spAutoFit/>
          </a:bodyPr>
          <a:lstStyle/>
          <a:p>
            <a:r>
              <a:rPr lang="en-US" altLang="zh-CN" sz="2800" b="1" kern="2200" dirty="0">
                <a:latin typeface="Times New Roman" panose="02020603050405020304" pitchFamily="18" charset="0"/>
                <a:ea typeface="等线" panose="02010600030101010101" pitchFamily="2" charset="-122"/>
              </a:rPr>
              <a:t>4.2.2  </a:t>
            </a:r>
            <a:r>
              <a:rPr lang="zh-CN" altLang="en-US" sz="2800" b="1" kern="2200" dirty="0">
                <a:latin typeface="Times New Roman" panose="02020603050405020304" pitchFamily="18" charset="0"/>
                <a:ea typeface="等线" panose="02010600030101010101" pitchFamily="2" charset="-122"/>
              </a:rPr>
              <a:t>数据模型</a:t>
            </a:r>
            <a:endParaRPr lang="zh-CN" altLang="en-US" sz="2800" dirty="0"/>
          </a:p>
        </p:txBody>
      </p:sp>
    </p:spTree>
    <p:extLst>
      <p:ext uri="{BB962C8B-B14F-4D97-AF65-F5344CB8AC3E}">
        <p14:creationId xmlns:p14="http://schemas.microsoft.com/office/powerpoint/2010/main" val="33393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kern="2200" dirty="0" smtClean="0">
                <a:latin typeface="Times New Roman" panose="02020603050405020304" pitchFamily="18" charset="0"/>
                <a:ea typeface="等线" panose="02010600030101010101" pitchFamily="2" charset="-122"/>
              </a:rPr>
              <a:t>4.2.3  </a:t>
            </a:r>
            <a:r>
              <a:rPr lang="zh-CN" altLang="en-US" sz="3200" b="1" kern="2200" dirty="0" smtClean="0">
                <a:latin typeface="Times New Roman" panose="02020603050405020304" pitchFamily="18" charset="0"/>
                <a:ea typeface="等线" panose="02010600030101010101" pitchFamily="2" charset="-122"/>
              </a:rPr>
              <a:t>关系数据库</a:t>
            </a:r>
            <a:endParaRPr lang="zh-CN" altLang="en-US" sz="3200" dirty="0"/>
          </a:p>
        </p:txBody>
      </p:sp>
      <p:sp>
        <p:nvSpPr>
          <p:cNvPr id="3" name="文本占位符 2"/>
          <p:cNvSpPr>
            <a:spLocks noGrp="1"/>
          </p:cNvSpPr>
          <p:nvPr>
            <p:ph type="body" idx="1"/>
          </p:nvPr>
        </p:nvSpPr>
        <p:spPr>
          <a:xfrm>
            <a:off x="1097280" y="1845733"/>
            <a:ext cx="10691066" cy="4653921"/>
          </a:xfrm>
        </p:spPr>
        <p:txBody>
          <a:bodyPr>
            <a:normAutofit/>
          </a:bodyPr>
          <a:lstStyle/>
          <a:p>
            <a:r>
              <a:rPr lang="en-US" altLang="zh-CN" sz="1600" b="1" dirty="0">
                <a:latin typeface="Times New Roman" panose="02020603050405020304" pitchFamily="18" charset="0"/>
                <a:cs typeface="Times New Roman" panose="02020603050405020304" pitchFamily="18" charset="0"/>
              </a:rPr>
              <a:t>1.</a:t>
            </a:r>
            <a:r>
              <a:rPr lang="zh-CN" altLang="en-US" sz="1600" b="1" dirty="0">
                <a:latin typeface="Times New Roman" panose="02020603050405020304" pitchFamily="18" charset="0"/>
                <a:cs typeface="Times New Roman" panose="02020603050405020304" pitchFamily="18" charset="0"/>
              </a:rPr>
              <a:t>关系数据库的基本概念</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）关系：一个关系就是一张二维表，每个关系有一个关系名。在计算机中，关系的数据存储在文件中，在</a:t>
            </a:r>
            <a:r>
              <a:rPr lang="en-US" altLang="zh-CN" sz="1600" dirty="0">
                <a:latin typeface="Times New Roman" panose="02020603050405020304" pitchFamily="18" charset="0"/>
                <a:cs typeface="Times New Roman" panose="02020603050405020304" pitchFamily="18" charset="0"/>
              </a:rPr>
              <a:t>Access</a:t>
            </a:r>
            <a:r>
              <a:rPr lang="zh-CN" altLang="en-US" sz="1600" dirty="0">
                <a:latin typeface="Times New Roman" panose="02020603050405020304" pitchFamily="18" charset="0"/>
                <a:cs typeface="Times New Roman" panose="02020603050405020304" pitchFamily="18" charset="0"/>
              </a:rPr>
              <a:t>中，一个关系就是数据库文件中的一个表对象。</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）属性：二维表中垂直方向的列称为属性，有时也叫作一个字段。</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3</a:t>
            </a:r>
            <a:r>
              <a:rPr lang="zh-CN" altLang="en-US" sz="1600" dirty="0">
                <a:latin typeface="Times New Roman" panose="02020603050405020304" pitchFamily="18" charset="0"/>
                <a:cs typeface="Times New Roman" panose="02020603050405020304" pitchFamily="18" charset="0"/>
              </a:rPr>
              <a:t>）域：一个属性的取值范围叫作一个域。</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4</a:t>
            </a:r>
            <a:r>
              <a:rPr lang="zh-CN" altLang="en-US" sz="1600" dirty="0">
                <a:latin typeface="Times New Roman" panose="02020603050405020304" pitchFamily="18" charset="0"/>
                <a:cs typeface="Times New Roman" panose="02020603050405020304" pitchFamily="18" charset="0"/>
              </a:rPr>
              <a:t>）元组：二维表中水平方向的行称为元组，有时也叫作一条记录。 </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5</a:t>
            </a:r>
            <a:r>
              <a:rPr lang="zh-CN" altLang="en-US" sz="1600" dirty="0">
                <a:latin typeface="Times New Roman" panose="02020603050405020304" pitchFamily="18" charset="0"/>
                <a:cs typeface="Times New Roman" panose="02020603050405020304" pitchFamily="18" charset="0"/>
              </a:rPr>
              <a:t>）码：又称为关键字。二维表中的某个属性或属性组，若它的值唯一地标识了一个元组，则称该属性或属性组为候选码。若一个关系有多个候选码，则选定其中一个为主码，也称之为主键。</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6</a:t>
            </a:r>
            <a:r>
              <a:rPr lang="zh-CN" altLang="en-US" sz="1600" dirty="0">
                <a:latin typeface="Times New Roman" panose="02020603050405020304" pitchFamily="18" charset="0"/>
                <a:cs typeface="Times New Roman" panose="02020603050405020304" pitchFamily="18" charset="0"/>
              </a:rPr>
              <a:t>）分量：元组中的一个属性值叫作元组的一个分量。</a:t>
            </a:r>
          </a:p>
          <a:p>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7</a:t>
            </a:r>
            <a:r>
              <a:rPr lang="zh-CN" altLang="en-US" sz="1600" dirty="0">
                <a:latin typeface="Times New Roman" panose="02020603050405020304" pitchFamily="18" charset="0"/>
                <a:cs typeface="Times New Roman" panose="02020603050405020304" pitchFamily="18" charset="0"/>
              </a:rPr>
              <a:t>）关系模式：是对关系的描述，它包括关系名、组成该关系的属性名、属性到域的映象。通常简记为：关系名（属性名</a:t>
            </a:r>
            <a:r>
              <a:rPr lang="en-US" altLang="zh-CN" sz="16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，属性名</a:t>
            </a:r>
            <a:r>
              <a:rPr lang="en-US" altLang="zh-CN" sz="16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a:t>
            </a:r>
            <a:r>
              <a:rPr lang="zh-CN" altLang="en-US" sz="1600" dirty="0">
                <a:latin typeface="Times New Roman" panose="02020603050405020304" pitchFamily="18" charset="0"/>
                <a:cs typeface="Times New Roman" panose="02020603050405020304" pitchFamily="18" charset="0"/>
              </a:rPr>
              <a:t>，属性名</a:t>
            </a:r>
            <a:r>
              <a:rPr lang="en-US" altLang="zh-CN" sz="1600" dirty="0">
                <a:latin typeface="Times New Roman" panose="02020603050405020304" pitchFamily="18" charset="0"/>
                <a:cs typeface="Times New Roman" panose="02020603050405020304" pitchFamily="18" charset="0"/>
              </a:rPr>
              <a:t>n</a:t>
            </a:r>
            <a:r>
              <a:rPr lang="zh-CN" altLang="en-US" sz="1600" dirty="0">
                <a:latin typeface="Times New Roman" panose="02020603050405020304" pitchFamily="18" charset="0"/>
                <a:cs typeface="Times New Roman" panose="02020603050405020304" pitchFamily="18" charset="0"/>
              </a:rPr>
              <a:t>）。</a:t>
            </a:r>
          </a:p>
          <a:p>
            <a:endParaRPr lang="zh-CN" altLang="en-US" dirty="0"/>
          </a:p>
        </p:txBody>
      </p:sp>
    </p:spTree>
    <p:extLst>
      <p:ext uri="{BB962C8B-B14F-4D97-AF65-F5344CB8AC3E}">
        <p14:creationId xmlns:p14="http://schemas.microsoft.com/office/powerpoint/2010/main" val="89165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pPr marL="201168" lvl="1" indent="0">
              <a:buNone/>
            </a:pPr>
            <a:r>
              <a:rPr lang="en-US" altLang="zh-CN" sz="1600" b="1" dirty="0">
                <a:latin typeface="+mn-ea"/>
              </a:rPr>
              <a:t>2</a:t>
            </a:r>
            <a:r>
              <a:rPr lang="zh-CN" altLang="en-US" sz="1600" b="1" dirty="0">
                <a:latin typeface="+mn-ea"/>
              </a:rPr>
              <a:t>．关系运算</a:t>
            </a:r>
          </a:p>
          <a:p>
            <a:pPr marL="201168" lvl="1" indent="0">
              <a:buNone/>
            </a:pPr>
            <a:r>
              <a:rPr lang="zh-CN" altLang="en-US" sz="1600" dirty="0">
                <a:latin typeface="+mn-ea"/>
              </a:rPr>
              <a:t>对关系数据库进行查询时，若要找到用户关心的数据，就需要对关系进行一定的关系运算。关系运算有两种：一种是传统的集合运算（并、差、交、广义笛卡儿积等），另一种是专门的关系运算（选择、投影、连接）。</a:t>
            </a:r>
          </a:p>
          <a:p>
            <a:pPr marL="201168" lvl="1" indent="0">
              <a:buNone/>
            </a:pPr>
            <a:r>
              <a:rPr lang="zh-CN" altLang="en-US" sz="1600" dirty="0">
                <a:latin typeface="+mn-ea"/>
              </a:rPr>
              <a:t>传统的集合运算不仅涉及关系的水平方向（即二维表的行），还涉及关系的垂直方向（即二维表的列）。关系运算的操作对象是关系，运算的结果仍为关系。专门的关系运算包括：</a:t>
            </a:r>
          </a:p>
          <a:p>
            <a:pPr marL="201168" lvl="1" indent="0">
              <a:buNone/>
            </a:pPr>
            <a:r>
              <a:rPr lang="zh-CN" altLang="en-US" sz="1600" dirty="0">
                <a:latin typeface="+mn-ea"/>
              </a:rPr>
              <a:t>（</a:t>
            </a:r>
            <a:r>
              <a:rPr lang="en-US" altLang="zh-CN" sz="1600" dirty="0">
                <a:latin typeface="+mn-ea"/>
              </a:rPr>
              <a:t>1</a:t>
            </a:r>
            <a:r>
              <a:rPr lang="zh-CN" altLang="en-US" sz="1600" dirty="0">
                <a:latin typeface="+mn-ea"/>
              </a:rPr>
              <a:t>）选择运算：即在关系中选择满足指定条件的元组。</a:t>
            </a:r>
          </a:p>
          <a:p>
            <a:pPr marL="201168" lvl="1" indent="0">
              <a:buNone/>
            </a:pPr>
            <a:r>
              <a:rPr lang="zh-CN" altLang="en-US" sz="1600" dirty="0">
                <a:latin typeface="+mn-ea"/>
              </a:rPr>
              <a:t>（</a:t>
            </a:r>
            <a:r>
              <a:rPr lang="en-US" altLang="zh-CN" sz="1600" dirty="0">
                <a:latin typeface="+mn-ea"/>
              </a:rPr>
              <a:t>2</a:t>
            </a:r>
            <a:r>
              <a:rPr lang="zh-CN" altLang="en-US" sz="1600" dirty="0">
                <a:latin typeface="+mn-ea"/>
              </a:rPr>
              <a:t>）投影运算：即在关系中选择某些属性（列）。</a:t>
            </a:r>
          </a:p>
          <a:p>
            <a:pPr marL="201168" lvl="1" indent="0">
              <a:buNone/>
            </a:pPr>
            <a:r>
              <a:rPr lang="zh-CN" altLang="en-US" sz="1600" dirty="0">
                <a:latin typeface="+mn-ea"/>
              </a:rPr>
              <a:t>（</a:t>
            </a:r>
            <a:r>
              <a:rPr lang="en-US" altLang="zh-CN" sz="1600" dirty="0">
                <a:latin typeface="+mn-ea"/>
              </a:rPr>
              <a:t>3</a:t>
            </a:r>
            <a:r>
              <a:rPr lang="zh-CN" altLang="en-US" sz="1600" dirty="0">
                <a:latin typeface="+mn-ea"/>
              </a:rPr>
              <a:t>）连接运算：即从两个关系的笛卡儿积中选取属性间满足一定条件的元组。</a:t>
            </a:r>
          </a:p>
          <a:p>
            <a:pPr marL="201168" marR="0" lvl="1" indent="0" rtl="0">
              <a:buNone/>
            </a:pPr>
            <a:endParaRPr lang="zh-CN" altLang="en-US" sz="1600" b="1" i="0" u="none" strike="noStrike" baseline="0" dirty="0" smtClean="0">
              <a:latin typeface="等线 Light" panose="02010600030101010101" pitchFamily="2" charset="-122"/>
              <a:ea typeface="等线 Light" panose="02010600030101010101" pitchFamily="2" charset="-122"/>
            </a:endParaRPr>
          </a:p>
        </p:txBody>
      </p:sp>
      <p:sp>
        <p:nvSpPr>
          <p:cNvPr id="2" name="矩形 1"/>
          <p:cNvSpPr/>
          <p:nvPr/>
        </p:nvSpPr>
        <p:spPr>
          <a:xfrm>
            <a:off x="1205345" y="1230284"/>
            <a:ext cx="5848610" cy="523220"/>
          </a:xfrm>
          <a:prstGeom prst="rect">
            <a:avLst/>
          </a:prstGeom>
        </p:spPr>
        <p:txBody>
          <a:bodyPr wrap="square">
            <a:spAutoFit/>
          </a:bodyPr>
          <a:lstStyle/>
          <a:p>
            <a:r>
              <a:rPr lang="en-US" altLang="zh-CN" sz="2800" b="1" kern="2200" dirty="0">
                <a:latin typeface="Times New Roman" panose="02020603050405020304" pitchFamily="18" charset="0"/>
                <a:ea typeface="等线" panose="02010600030101010101" pitchFamily="2" charset="-122"/>
              </a:rPr>
              <a:t>4.2.3  </a:t>
            </a:r>
            <a:r>
              <a:rPr lang="zh-CN" altLang="en-US" sz="2800" b="1" kern="2200" dirty="0">
                <a:latin typeface="Times New Roman" panose="02020603050405020304" pitchFamily="18" charset="0"/>
                <a:ea typeface="等线" panose="02010600030101010101" pitchFamily="2" charset="-122"/>
              </a:rPr>
              <a:t>关系数据库</a:t>
            </a:r>
            <a:endParaRPr lang="zh-CN" altLang="en-US" sz="2800" dirty="0"/>
          </a:p>
        </p:txBody>
      </p:sp>
    </p:spTree>
    <p:extLst>
      <p:ext uri="{BB962C8B-B14F-4D97-AF65-F5344CB8AC3E}">
        <p14:creationId xmlns:p14="http://schemas.microsoft.com/office/powerpoint/2010/main" val="2048079036"/>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432</TotalTime>
  <Words>1997</Words>
  <Application>Microsoft Office PowerPoint</Application>
  <PresentationFormat>宽屏</PresentationFormat>
  <Paragraphs>179</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等线</vt:lpstr>
      <vt:lpstr>等线 Light</vt:lpstr>
      <vt:lpstr>黑体</vt:lpstr>
      <vt:lpstr>宋体</vt:lpstr>
      <vt:lpstr>微软雅黑</vt:lpstr>
      <vt:lpstr>Calibri</vt:lpstr>
      <vt:lpstr>Calibri Light</vt:lpstr>
      <vt:lpstr>Times New Roman</vt:lpstr>
      <vt:lpstr>Wingdings</vt:lpstr>
      <vt:lpstr>回顾</vt:lpstr>
      <vt:lpstr>第4章  数据处理技术概述</vt:lpstr>
      <vt:lpstr>4.1  数据处理概述</vt:lpstr>
      <vt:lpstr>4.1.2   数据处理方式</vt:lpstr>
      <vt:lpstr>4.1.3  数据处理技术</vt:lpstr>
      <vt:lpstr>4.2  数据库技术</vt:lpstr>
      <vt:lpstr>4.2.2  数据模型</vt:lpstr>
      <vt:lpstr>PowerPoint 演示文稿</vt:lpstr>
      <vt:lpstr>4.2.3  关系数据库</vt:lpstr>
      <vt:lpstr>PowerPoint 演示文稿</vt:lpstr>
      <vt:lpstr>4.2.4  数据库设计</vt:lpstr>
      <vt:lpstr>4.2.5  数据库系统</vt:lpstr>
      <vt:lpstr>4.2.6  数据库管理系统</vt:lpstr>
      <vt:lpstr>PowerPoint 演示文稿</vt:lpstr>
      <vt:lpstr>4.2.7  Access数据库管理系统简介</vt:lpstr>
      <vt:lpstr>PowerPoint 演示文稿</vt:lpstr>
      <vt:lpstr>4.3   大数据处理技术</vt:lpstr>
      <vt:lpstr>4.3.2  大数据处理技术体系</vt:lpstr>
      <vt:lpstr>4.4  数据挖掘技术</vt:lpstr>
      <vt:lpstr>PowerPoint 演示文稿</vt:lpstr>
      <vt:lpstr>4.4.2  数据挖掘的方法和技术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4.1Excel 2016的基本操作</dc:title>
  <dc:creator>eyi0213@sina.com</dc:creator>
  <cp:lastModifiedBy>dell</cp:lastModifiedBy>
  <cp:revision>19</cp:revision>
  <dcterms:created xsi:type="dcterms:W3CDTF">2020-09-03T07:57:19Z</dcterms:created>
  <dcterms:modified xsi:type="dcterms:W3CDTF">2020-09-15T01:01:54Z</dcterms:modified>
</cp:coreProperties>
</file>